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notesSlides/_rels/notesSlide1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4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23.xml.rels" ContentType="application/vnd.openxmlformats-package.relationships+xml"/>
  <Override PartName="/ppt/notesSlides/notesSlide3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_rels/slideLayout79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42.xml.rels" ContentType="application/vnd.openxmlformats-package.relationships+xml"/>
  <Override PartName="/ppt/slideLayouts/slideLayout25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28.png" ContentType="image/png"/>
  <Override PartName="/ppt/media/image45.png" ContentType="image/png"/>
  <Override PartName="/ppt/media/image20.png" ContentType="image/png"/>
  <Override PartName="/ppt/media/image27.png" ContentType="image/png"/>
  <Override PartName="/ppt/media/image44.png" ContentType="image/png"/>
  <Override PartName="/ppt/media/image19.png" ContentType="image/png"/>
  <Override PartName="/ppt/media/image30.jpeg" ContentType="image/jpeg"/>
  <Override PartName="/ppt/media/image36.png" ContentType="image/png"/>
  <Override PartName="/ppt/media/image53.png" ContentType="image/png"/>
  <Override PartName="/ppt/media/image26.png" ContentType="image/png"/>
  <Override PartName="/ppt/media/image12.jpeg" ContentType="image/jpeg"/>
  <Override PartName="/ppt/media/image43.png" ContentType="image/png"/>
  <Override PartName="/ppt/media/image18.png" ContentType="image/png"/>
  <Override PartName="/ppt/media/image35.png" ContentType="image/png"/>
  <Override PartName="/ppt/media/image52.png" ContentType="image/png"/>
  <Override PartName="/ppt/media/image24.png" ContentType="image/png"/>
  <Override PartName="/ppt/media/image29.jpeg" ContentType="image/jpeg"/>
  <Override PartName="/ppt/media/image41.png" ContentType="image/png"/>
  <Override PartName="/ppt/media/image16.png" ContentType="image/png"/>
  <Override PartName="/ppt/media/image33.png" ContentType="image/png"/>
  <Override PartName="/ppt/media/image50.png" ContentType="image/png"/>
  <Override PartName="/ppt/media/image23.png" ContentType="image/png"/>
  <Override PartName="/ppt/media/image40.png" ContentType="image/png"/>
  <Override PartName="/ppt/media/image15.png" ContentType="image/png"/>
  <Override PartName="/ppt/media/image32.png" ContentType="image/png"/>
  <Override PartName="/ppt/media/image22.png" ContentType="image/png"/>
  <Override PartName="/ppt/media/image14.png" ContentType="image/png"/>
  <Override PartName="/ppt/media/image47.png" ContentType="image/png"/>
  <Override PartName="/ppt/media/image31.jpeg" ContentType="image/jpeg"/>
  <Override PartName="/ppt/media/image46.png" ContentType="image/png"/>
  <Override PartName="/ppt/media/image55.png" ContentType="image/png"/>
  <Override PartName="/ppt/media/image38.png" ContentType="image/png"/>
  <Override PartName="/ppt/media/image54.png" ContentType="image/png"/>
  <Override PartName="/ppt/media/image37.png" ContentType="image/png"/>
  <Override PartName="/ppt/media/image39.png" ContentType="image/png"/>
  <Override PartName="/ppt/media/image56.png" ContentType="image/png"/>
  <Override PartName="/ppt/media/image48.png" ContentType="image/png"/>
  <Override PartName="/ppt/media/image49.png" ContentType="image/png"/>
  <Override PartName="/ppt/media/image34.png" ContentType="image/png"/>
  <Override PartName="/ppt/media/image51.png" ContentType="image/png"/>
  <Override PartName="/ppt/media/image17.png" ContentType="image/png"/>
  <Override PartName="/ppt/media/image42.png" ContentType="image/png"/>
  <Override PartName="/ppt/media/image25.png" ContentType="image/png"/>
  <Override PartName="/ppt/media/image9.png" ContentType="image/png"/>
  <Override PartName="/ppt/media/image10.png" ContentType="image/png"/>
  <Override PartName="/ppt/media/image13.png" ContentType="image/png"/>
  <Override PartName="/ppt/media/image21.png" ContentType="image/png"/>
  <Override PartName="/ppt/media/image8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28.xml.rels" ContentType="application/vnd.openxmlformats-package.relationships+xml"/>
  <Override PartName="/ppt/slides/_rels/slide62.xml.rels" ContentType="application/vnd.openxmlformats-package.relationships+xml"/>
  <Override PartName="/ppt/slides/_rels/slide61.xml.rels" ContentType="application/vnd.openxmlformats-package.relationships+xml"/>
  <Override PartName="/ppt/slides/_rels/slide1.xml.rels" ContentType="application/vnd.openxmlformats-package.relationships+xml"/>
  <Override PartName="/ppt/slides/_rels/slide44.xml.rels" ContentType="application/vnd.openxmlformats-package.relationships+xml"/>
  <Override PartName="/ppt/slides/_rels/slide27.xml.rels" ContentType="application/vnd.openxmlformats-package.relationships+xml"/>
  <Override PartName="/ppt/slides/_rels/slide10.xml.rels" ContentType="application/vnd.openxmlformats-package.relationships+xml"/>
  <Override PartName="/ppt/slides/_rels/slide53.xml.rels" ContentType="application/vnd.openxmlformats-package.relationships+xml"/>
  <Override PartName="/ppt/slides/_rels/slide36.xml.rels" ContentType="application/vnd.openxmlformats-package.relationships+xml"/>
  <Override PartName="/ppt/slides/_rels/slide19.xml.rels" ContentType="application/vnd.openxmlformats-package.relationships+xml"/>
  <Override PartName="/ppt/slides/_rels/slide29.xml.rels" ContentType="application/vnd.openxmlformats-package.relationships+xml"/>
  <Override PartName="/ppt/slides/_rels/slide45.xml.rels" ContentType="application/vnd.openxmlformats-package.relationships+xml"/>
  <Override PartName="/ppt/slides/_rels/slide2.xml.rels" ContentType="application/vnd.openxmlformats-package.relationships+xml"/>
  <Override PartName="/ppt/slides/_rels/slide52.xml.rels" ContentType="application/vnd.openxmlformats-package.relationships+xml"/>
  <Override PartName="/ppt/slides/_rels/slide35.xml.rels" ContentType="application/vnd.openxmlformats-package.relationships+xml"/>
  <Override PartName="/ppt/slides/_rels/slide18.xml.rels" ContentType="application/vnd.openxmlformats-package.relationships+xml"/>
  <Override PartName="/ppt/slides/_rels/slide22.xml.rels" ContentType="application/vnd.openxmlformats-package.relationships+xml"/>
  <Override PartName="/ppt/slides/_rels/slide31.xml.rels" ContentType="application/vnd.openxmlformats-package.relationships+xml"/>
  <Override PartName="/ppt/slides/_rels/slide23.xml.rels" ContentType="application/vnd.openxmlformats-package.relationships+xml"/>
  <Override PartName="/ppt/slides/_rels/slide40.xml.rels" ContentType="application/vnd.openxmlformats-package.relationships+xml"/>
  <Override PartName="/ppt/slides/_rels/slide51.xml.rels" ContentType="application/vnd.openxmlformats-package.relationships+xml"/>
  <Override PartName="/ppt/slides/_rels/slide34.xml.rels" ContentType="application/vnd.openxmlformats-package.relationships+xml"/>
  <Override PartName="/ppt/slides/_rels/slide17.xml.rels" ContentType="application/vnd.openxmlformats-package.relationships+xml"/>
  <Override PartName="/ppt/slides/_rels/slide32.xml.rels" ContentType="application/vnd.openxmlformats-package.relationships+xml"/>
  <Override PartName="/ppt/slides/_rels/slide24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25.xml.rels" ContentType="application/vnd.openxmlformats-package.relationships+xml"/>
  <Override PartName="/ppt/slides/_rels/slide50.xml.rels" ContentType="application/vnd.openxmlformats-package.relationships+xml"/>
  <Override PartName="/ppt/slides/_rels/slide33.xml.rels" ContentType="application/vnd.openxmlformats-package.relationships+xml"/>
  <Override PartName="/ppt/slides/_rels/slide59.xml.rels" ContentType="application/vnd.openxmlformats-package.relationships+xml"/>
  <Override PartName="/ppt/slides/_rels/slide16.xml.rels" ContentType="application/vnd.openxmlformats-package.relationships+xml"/>
  <Override PartName="/ppt/slides/_rels/slide60.xml.rels" ContentType="application/vnd.openxmlformats-package.relationships+xml"/>
  <Override PartName="/ppt/slides/_rels/slide26.xml.rels" ContentType="application/vnd.openxmlformats-package.relationships+xml"/>
  <Override PartName="/ppt/slides/_rels/slide43.xml.rels" ContentType="application/vnd.openxmlformats-package.relationships+xml"/>
  <Override PartName="/ppt/slides/_rels/slide37.xml.rels" ContentType="application/vnd.openxmlformats-package.relationships+xml"/>
  <Override PartName="/ppt/slides/_rels/slide54.xml.rels" ContentType="application/vnd.openxmlformats-package.relationships+xml"/>
  <Override PartName="/ppt/slides/_rels/slide11.xml.rels" ContentType="application/vnd.openxmlformats-package.relationships+xml"/>
  <Override PartName="/ppt/slides/_rels/slide46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20.xml.rels" ContentType="application/vnd.openxmlformats-package.relationships+xml"/>
  <Override PartName="/ppt/slides/_rels/slide55.xml.rels" ContentType="application/vnd.openxmlformats-package.relationships+xml"/>
  <Override PartName="/ppt/slides/_rels/slide12.xml.rels" ContentType="application/vnd.openxmlformats-package.relationships+xml"/>
  <Override PartName="/ppt/slides/_rels/slide47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21.xml.rels" ContentType="application/vnd.openxmlformats-package.relationships+xml"/>
  <Override PartName="/ppt/slides/_rels/slide56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48.xml.rels" ContentType="application/vnd.openxmlformats-package.relationships+xml"/>
  <Override PartName="/ppt/slides/_rels/slide5.xml.rels" ContentType="application/vnd.openxmlformats-package.relationships+xml"/>
  <Override PartName="/ppt/slides/_rels/slide14.xml.rels" ContentType="application/vnd.openxmlformats-package.relationships+xml"/>
  <Override PartName="/ppt/slides/_rels/slide57.xml.rels" ContentType="application/vnd.openxmlformats-package.relationships+xml"/>
  <Override PartName="/ppt/slides/_rels/slide49.xml.rels" ContentType="application/vnd.openxmlformats-package.relationships+xml"/>
  <Override PartName="/ppt/slides/_rels/slide6.xml.rels" ContentType="application/vnd.openxmlformats-package.relationships+xml"/>
  <Override PartName="/ppt/slides/_rels/slide15.xml.rels" ContentType="application/vnd.openxmlformats-package.relationships+xml"/>
  <Override PartName="/ppt/slides/_rels/slide58.xml.rels" ContentType="application/vnd.openxmlformats-package.relationships+xml"/>
  <Override PartName="/ppt/slides/_rels/slide7.xml.rels" ContentType="application/vnd.openxmlformats-package.relationships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50.xml" ContentType="application/vnd.openxmlformats-officedocument.presentationml.slide+xml"/>
  <Override PartName="/ppt/slides/slide17.xml" ContentType="application/vnd.openxmlformats-officedocument.presentationml.slide+xml"/>
  <Override PartName="/ppt/slides/slide51.xml" ContentType="application/vnd.openxmlformats-officedocument.presentationml.slide+xml"/>
  <Override PartName="/ppt/slides/slide34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3.xml" ContentType="application/vnd.openxmlformats-officedocument.presentationml.slide+xml"/>
  <Override PartName="/ppt/slides/slide19.xml" ContentType="application/vnd.openxmlformats-officedocument.presentationml.slide+xml"/>
  <Override PartName="/ppt/slides/slide36.xml" ContentType="application/vnd.openxmlformats-officedocument.presentationml.slide+xml"/>
  <Override PartName="/ppt/slides/slide62.xml" ContentType="application/vnd.openxmlformats-officedocument.presentationml.slide+xml"/>
  <Override PartName="/ppt/slides/slide45.xml" ContentType="application/vnd.openxmlformats-officedocument.presentationml.slide+xml"/>
  <Override PartName="/ppt/slides/slide28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61.xml" ContentType="application/vnd.openxmlformats-officedocument.presentationml.slide+xml"/>
  <Override PartName="/ppt/slides/slide27.xml" ContentType="application/vnd.openxmlformats-officedocument.presentationml.slide+xml"/>
  <Override PartName="/ppt/slides/slide44.xml" ContentType="application/vnd.openxmlformats-officedocument.presentationml.slide+xml"/>
  <Override PartName="/ppt/slides/slide35.xml" ContentType="application/vnd.openxmlformats-officedocument.presentationml.slide+xml"/>
  <Override PartName="/ppt/slides/slide52.xml" ContentType="application/vnd.openxmlformats-officedocument.presentationml.slide+xml"/>
  <Override PartName="/ppt/slides/slide18.xml" ContentType="application/vnd.openxmlformats-officedocument.presentationml.slide+xml"/>
  <Override PartName="/ppt/slides/slide60.xml" ContentType="application/vnd.openxmlformats-officedocument.presentationml.slide+xml"/>
  <Override PartName="/ppt/slides/slide26.xml" ContentType="application/vnd.openxmlformats-officedocument.presentationml.slide+xml"/>
  <Override PartName="/ppt/slides/slide2.xml" ContentType="application/vnd.openxmlformats-officedocument.presentationml.slide+xml"/>
  <Override PartName="/ppt/slides/slide37.xml" ContentType="application/vnd.openxmlformats-officedocument.presentationml.slide+xml"/>
  <Override PartName="/ppt/slides/slide54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9.xml" ContentType="application/vnd.openxmlformats-officedocument.presentationml.slide+xml"/>
  <Override PartName="/ppt/slides/slide21.xml" ContentType="application/vnd.openxmlformats-officedocument.presentationml.slide+xml"/>
  <Override PartName="/ppt/slides/slide56.xml" ContentType="application/vnd.openxmlformats-officedocument.presentationml.slide+xml"/>
  <Override PartName="/ppt/slides/slide13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57.xml" ContentType="application/vnd.openxmlformats-officedocument.presentationml.slide+xml"/>
  <Override PartName="/ppt/slides/slide40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8.xml" ContentType="application/vnd.openxmlformats-officedocument.presentationml.slide+xml"/>
  <Override PartName="/ppt/slides/slide41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59.xml" ContentType="application/vnd.openxmlformats-officedocument.presentationml.slide+xml"/>
  <Override PartName="/ppt/slides/slide42.xml" ContentType="application/vnd.openxmlformats-officedocument.presentationml.slide+xml"/>
  <Override PartName="/ppt/slides/slide8.xml" ContentType="application/vnd.openxmlformats-officedocument.presentationml.slide+xml"/>
  <Override PartName="/ppt/slides/slide43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</p:sldIdLst>
  <p:sldSz cx="12192000" cy="6858000"/>
  <p:notesSz cx="7315200" cy="9601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slide" Target="slides/slide35.xml"/><Relationship Id="rId47" Type="http://schemas.openxmlformats.org/officeDocument/2006/relationships/slide" Target="slides/slide36.xml"/><Relationship Id="rId48" Type="http://schemas.openxmlformats.org/officeDocument/2006/relationships/slide" Target="slides/slide37.xml"/><Relationship Id="rId49" Type="http://schemas.openxmlformats.org/officeDocument/2006/relationships/slide" Target="slides/slide38.xml"/><Relationship Id="rId50" Type="http://schemas.openxmlformats.org/officeDocument/2006/relationships/slide" Target="slides/slide39.xml"/><Relationship Id="rId51" Type="http://schemas.openxmlformats.org/officeDocument/2006/relationships/slide" Target="slides/slide40.xml"/><Relationship Id="rId52" Type="http://schemas.openxmlformats.org/officeDocument/2006/relationships/slide" Target="slides/slide41.xml"/><Relationship Id="rId53" Type="http://schemas.openxmlformats.org/officeDocument/2006/relationships/slide" Target="slides/slide42.xml"/><Relationship Id="rId54" Type="http://schemas.openxmlformats.org/officeDocument/2006/relationships/slide" Target="slides/slide43.xml"/><Relationship Id="rId55" Type="http://schemas.openxmlformats.org/officeDocument/2006/relationships/slide" Target="slides/slide44.xml"/><Relationship Id="rId56" Type="http://schemas.openxmlformats.org/officeDocument/2006/relationships/slide" Target="slides/slide45.xml"/><Relationship Id="rId57" Type="http://schemas.openxmlformats.org/officeDocument/2006/relationships/slide" Target="slides/slide46.xml"/><Relationship Id="rId58" Type="http://schemas.openxmlformats.org/officeDocument/2006/relationships/slide" Target="slides/slide47.xml"/><Relationship Id="rId59" Type="http://schemas.openxmlformats.org/officeDocument/2006/relationships/slide" Target="slides/slide48.xml"/><Relationship Id="rId60" Type="http://schemas.openxmlformats.org/officeDocument/2006/relationships/slide" Target="slides/slide49.xml"/><Relationship Id="rId61" Type="http://schemas.openxmlformats.org/officeDocument/2006/relationships/slide" Target="slides/slide50.xml"/><Relationship Id="rId62" Type="http://schemas.openxmlformats.org/officeDocument/2006/relationships/slide" Target="slides/slide51.xml"/><Relationship Id="rId63" Type="http://schemas.openxmlformats.org/officeDocument/2006/relationships/slide" Target="slides/slide52.xml"/><Relationship Id="rId64" Type="http://schemas.openxmlformats.org/officeDocument/2006/relationships/slide" Target="slides/slide53.xml"/><Relationship Id="rId65" Type="http://schemas.openxmlformats.org/officeDocument/2006/relationships/slide" Target="slides/slide54.xml"/><Relationship Id="rId66" Type="http://schemas.openxmlformats.org/officeDocument/2006/relationships/slide" Target="slides/slide55.xml"/><Relationship Id="rId67" Type="http://schemas.openxmlformats.org/officeDocument/2006/relationships/slide" Target="slides/slide56.xml"/><Relationship Id="rId68" Type="http://schemas.openxmlformats.org/officeDocument/2006/relationships/slide" Target="slides/slide57.xml"/><Relationship Id="rId69" Type="http://schemas.openxmlformats.org/officeDocument/2006/relationships/slide" Target="slides/slide58.xml"/><Relationship Id="rId70" Type="http://schemas.openxmlformats.org/officeDocument/2006/relationships/slide" Target="slides/slide59.xml"/><Relationship Id="rId71" Type="http://schemas.openxmlformats.org/officeDocument/2006/relationships/slide" Target="slides/slide60.xml"/><Relationship Id="rId72" Type="http://schemas.openxmlformats.org/officeDocument/2006/relationships/slide" Target="slides/slide61.xml"/><Relationship Id="rId73" Type="http://schemas.openxmlformats.org/officeDocument/2006/relationships/slide" Target="slides/slide62.xml"/><Relationship Id="rId7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dt" idx="19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0" name="PlaceHolder 5"/>
          <p:cNvSpPr>
            <a:spLocks noGrp="1"/>
          </p:cNvSpPr>
          <p:nvPr>
            <p:ph type="ftr" idx="20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1" name="PlaceHolder 6"/>
          <p:cNvSpPr>
            <a:spLocks noGrp="1"/>
          </p:cNvSpPr>
          <p:nvPr>
            <p:ph type="sldNum" idx="21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77C55C9-9ADA-484C-969B-8E50D9CFECFB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sldImg"/>
          </p:nvPr>
        </p:nvSpPr>
        <p:spPr>
          <a:xfrm>
            <a:off x="458640" y="720720"/>
            <a:ext cx="6397200" cy="3598560"/>
          </a:xfrm>
          <a:prstGeom prst="rect">
            <a:avLst/>
          </a:prstGeom>
          <a:ln w="0">
            <a:noFill/>
          </a:ln>
        </p:spPr>
      </p:sp>
      <p:sp>
        <p:nvSpPr>
          <p:cNvPr id="579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36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 type="sldNum" idx="22"/>
          </p:nvPr>
        </p:nvSpPr>
        <p:spPr>
          <a:xfrm>
            <a:off x="4143600" y="9119520"/>
            <a:ext cx="3169440" cy="47988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BC0A6FB-F366-4660-B3AD-AE0561F06091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sldImg"/>
          </p:nvPr>
        </p:nvSpPr>
        <p:spPr>
          <a:xfrm>
            <a:off x="457200" y="729360"/>
            <a:ext cx="6400080" cy="3600000"/>
          </a:xfrm>
          <a:prstGeom prst="rect">
            <a:avLst/>
          </a:prstGeom>
          <a:ln w="0">
            <a:noFill/>
          </a:ln>
        </p:spPr>
      </p:sp>
      <p:sp>
        <p:nvSpPr>
          <p:cNvPr id="592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53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Tor provides two functions: encryption and routing.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Tor is essentially a distributed VPN.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1995: David Goldschlag, Mike Reed, Paul Syverson, at U.S. Naval Research Lab (NRL) ...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 way to create internet connections that don't reveal who is talking to whom ... protect Navy operatives … the first research designs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and prototypes of onion routing.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Early 2000s, Roger Dingledine ... NRL onion routing project with Syverson. Roger called it Tor,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which stood for The Onion Routing.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Nick Mathewson joined soon after.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sldImg"/>
          </p:nvPr>
        </p:nvSpPr>
        <p:spPr>
          <a:xfrm>
            <a:off x="457200" y="729360"/>
            <a:ext cx="6400080" cy="3600000"/>
          </a:xfrm>
          <a:prstGeom prst="rect">
            <a:avLst/>
          </a:prstGeom>
          <a:ln w="0">
            <a:noFill/>
          </a:ln>
        </p:spPr>
      </p:sp>
      <p:sp>
        <p:nvSpPr>
          <p:cNvPr id="594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It’s all about trust, folks.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Interestingly, we are at the ten-year mark after Snowden met with Greenwald, MacAskill, Poitras. Is it related that the Tor board swizzle happened *after* the Snowden thing?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sldImg"/>
          </p:nvPr>
        </p:nvSpPr>
        <p:spPr>
          <a:xfrm>
            <a:off x="457200" y="729360"/>
            <a:ext cx="6400080" cy="3600000"/>
          </a:xfrm>
          <a:prstGeom prst="rect">
            <a:avLst/>
          </a:prstGeom>
          <a:ln w="0">
            <a:noFill/>
          </a:ln>
        </p:spPr>
      </p:sp>
      <p:sp>
        <p:nvSpPr>
          <p:cNvPr id="596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 entry point is local.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Your local ‘tor’ program connects with the fabric and provides a SOCKS proxy into that.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 last part, after the “exit node” is visible to others. That part of your surfing can be profiled. But the exit node will vary, is used by others,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and does not map back to you.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br>
              <a:rPr sz="2000"/>
            </a:b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sldImg"/>
          </p:nvPr>
        </p:nvSpPr>
        <p:spPr>
          <a:xfrm>
            <a:off x="457200" y="729360"/>
            <a:ext cx="6400080" cy="3600000"/>
          </a:xfrm>
          <a:prstGeom prst="rect">
            <a:avLst/>
          </a:prstGeom>
          <a:ln w="0">
            <a:noFill/>
          </a:ln>
        </p:spPr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Layers … ogres have layers.”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0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 use /etc/tor. It holds more than just the RC file.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 run ‘tor’ under a service account. That ID owns the “state” content.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Note: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this mode of operation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does not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make you a target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 daemon can be started manually, via traditional Unix ‘init’ or via SystemD, or run as a co-process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(e.g., to support the Tor Browser)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Uses “socks4” at local TCP port 9050.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0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Make sure that DNS requests are handled by Tor. Running DNS through the proxy is not always the default, so you have to check it manually.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0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Important: Tor is not limited to web pages.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ANY TCP traffic can be relayed through Tor.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OpenSSH does not have built-in proxy support, but ‘netcat’ does and SSH can punt to ‘netcat’.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This extends to Linux "console server" too.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Again, force DNS through the proxy.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1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 filled-in hostname is a “.onion” hostname.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More on that in following slides.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1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X3270 has built-in proxy support. Yay!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Hidden services are thus named because they are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not visible (indeed, not even reachable) from the public internet.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sldImg"/>
          </p:nvPr>
        </p:nvSpPr>
        <p:spPr>
          <a:xfrm>
            <a:off x="457200" y="729360"/>
            <a:ext cx="6400080" cy="3600000"/>
          </a:xfrm>
          <a:prstGeom prst="rect">
            <a:avLst/>
          </a:prstGeom>
          <a:ln w="0">
            <a:noFill/>
          </a:ln>
        </p:spPr>
      </p:sp>
      <p:sp>
        <p:nvSpPr>
          <p:cNvPr id="616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No red links here! (Nothing outside Tor network.)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Bob is not accessed via an exit node.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Bob is hiding somewhere in the fabric.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There’s a private key (automatically generated)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and a .onion hostname (derived from the key),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but Bob’s location is unknown.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Whoever maintains Bob can relocate him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(the key and related state files) to another physical host should the need arise.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https://2019.www.torproject.org/docs/onion-services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1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 got this from footnotes in the Wikipedia page about Tor.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How is it that people trust SELinux from the NSA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and yet they don't trust Tor from the US Navy?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2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 got this from footnotes in the Wikipedia page about Tor.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Tor is attacked by good guys to stop the bad guys.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Tor is attacked by bad guys to stop the good guys.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Tor itself is just a tool.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Tor is also a potential threat to people and organizations which need (or just want)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ultimate control over end-user networking.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2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VM is a near neighbor (same DC) to the Linux Tor host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Define hidden services from Linux directed at VM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You can define HS to *any* near neighbors,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thus VSE, MVS, TPF, other Linux, … anything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No changes needed to CP, CMS, MVS, TSO, etc.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There is no conflict between PKI (SSL/TLS) and Tor. You can run Tor without losing SSL service. The trust models between the two are the biggest operational difference. Tor is also stronger w/r/t privacy. (HS are very very very difficult to trace and re-identify.)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sldImg"/>
          </p:nvPr>
        </p:nvSpPr>
        <p:spPr>
          <a:xfrm>
            <a:off x="457200" y="729360"/>
            <a:ext cx="6400080" cy="3600000"/>
          </a:xfrm>
          <a:prstGeom prst="rect">
            <a:avLst/>
          </a:prstGeom>
          <a:ln w="0">
            <a:noFill/>
          </a:ln>
        </p:spPr>
      </p:sp>
      <p:sp>
        <p:nvSpPr>
          <p:cNvPr id="624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This slide shows arbitrary TCP port choices.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You can assign an incoming Tor HS port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 any address:port pair you need.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58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Some graphics courtesy of istockphoto.com.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sldImg"/>
          </p:nvPr>
        </p:nvSpPr>
        <p:spPr>
          <a:xfrm>
            <a:off x="457200" y="729360"/>
            <a:ext cx="6400080" cy="3600000"/>
          </a:xfrm>
          <a:prstGeom prst="rect">
            <a:avLst/>
          </a:prstGeom>
          <a:ln w="0">
            <a:noFill/>
          </a:ln>
        </p:spPr>
      </p:sp>
      <p:sp>
        <p:nvSpPr>
          <p:cNvPr id="626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You can define any number of Tor hidden services.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Consider one for VM and Linux, another for VSE, another for MVS (here with DB2).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2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More details on compiling Tor yourself at end of this presentation.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sldImg"/>
          </p:nvPr>
        </p:nvSpPr>
        <p:spPr>
          <a:xfrm>
            <a:off x="457200" y="729360"/>
            <a:ext cx="6400080" cy="3600000"/>
          </a:xfrm>
          <a:prstGeom prst="rect">
            <a:avLst/>
          </a:prstGeom>
          <a:ln w="0">
            <a:noFill/>
          </a:ln>
        </p:spPr>
      </p:sp>
      <p:sp>
        <p:nvSpPr>
          <p:cNvPr id="630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When supporting z/VM,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Tor would actually run on a Linux guest.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PlaceHolder 1"/>
          <p:cNvSpPr>
            <a:spLocks noGrp="1"/>
          </p:cNvSpPr>
          <p:nvPr>
            <p:ph type="sldImg"/>
          </p:nvPr>
        </p:nvSpPr>
        <p:spPr>
          <a:xfrm>
            <a:off x="457200" y="729360"/>
            <a:ext cx="6400080" cy="3600000"/>
          </a:xfrm>
          <a:prstGeom prst="rect">
            <a:avLst/>
          </a:prstGeom>
          <a:ln w="0">
            <a:noFill/>
          </a:ln>
        </p:spPr>
      </p:sp>
      <p:sp>
        <p:nvSpPr>
          <p:cNvPr id="632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Here we define a hidden service.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 key pair will be generated by Tor, if such does not exist already. A .onion hostname will be derived. The files will be placed into the indicated directory.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There can be any number of hidden services (HS) defined, a separate directory for each.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 address side of the address:port pair can be any reachable address, not just the local host (where Tor is running).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3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Hidden service addresses originally had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16 characters to the left of “.onion”.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Current hidden service addresses have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56 characters to the left of “.onion”.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This is presumably to make them more secure.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These are actually “v2” and “v3”, so there was presumably a “v1” back in the day, before my time.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These hostnames, and their counterpart keys,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are derived by Tor when the given hidden service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is first instantiated.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3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For Debian, install the “apt-transport-tor” package.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 list of long .onion hostnames is in a file alongside the download of this presentation.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Q: Why use a hidden service if the site itself is public?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A: Hides that “last hop” from tracking.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It doesn’t help hide the site, but may help the users.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https://en.wikipedia.org/wiki/List_of_Tor_onion_services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3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Tor is not better than PKI, but for some things it is easier. Tor has the objective advantage of obscuring traffic patters (visible when using plain SSL/TLS).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When I gave a similar talk at for Cedarville University’s cybersec students, I warned them to not get sideways with the school’s IT department.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Same goes here.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4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GitHub.com changed their SSH server key.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 heard about it on IBM-MAIN or would have been caught quite by surprise and likely panicked.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That was not a PKI matter, but illustrates the general issue of certificate management.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4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There must always be a trust anchor.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Hidden service “certs” (keys) are created automatically.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Unlike SSL/TLS, the traffic (connections) is hidden too.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For some things, Tor is easier than TLS/SSL PKI.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In some ways, it’s just different.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With respect to traffic analysis, it’s better.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4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Who ya gonna trust?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sldImg"/>
          </p:nvPr>
        </p:nvSpPr>
        <p:spPr>
          <a:xfrm>
            <a:off x="457200" y="729360"/>
            <a:ext cx="6400080" cy="3600000"/>
          </a:xfrm>
          <a:prstGeom prst="rect">
            <a:avLst/>
          </a:prstGeom>
          <a:ln w="0">
            <a:noFill/>
          </a:ln>
        </p:spPr>
      </p:sp>
      <p:sp>
        <p:nvSpPr>
          <p:cNvPr id="646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This is the PKI model.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sldImg"/>
          </p:nvPr>
        </p:nvSpPr>
        <p:spPr>
          <a:xfrm>
            <a:off x="457200" y="729360"/>
            <a:ext cx="6400080" cy="3600000"/>
          </a:xfrm>
          <a:prstGeom prst="rect">
            <a:avLst/>
          </a:prstGeom>
          <a:ln w="0">
            <a:noFill/>
          </a:ln>
        </p:spPr>
      </p:sp>
      <p:sp>
        <p:nvSpPr>
          <p:cNvPr id="648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This is the PGP model.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5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Relay nodes, or “normal” nodes, are not directly visible as Tor network participants.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Exit nodes are visible as clients to those sites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which Tor users want to access anonymously.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They are also listed publicly.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Bridge nodes are similar but unlisted.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5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Running the exit node was intentional.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LEAVING it up was not.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5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But none of them told me why!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Mostly stuff “just didn’t work”.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We protect the wrong things.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Sad that running an exit node might put a target on your back.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5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Verizon at least gave a clue to the problem.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 was then able to contact them and get more info.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5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Again … NOT an issue for ordinary relay nodes,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so not a risk for hidden service hosting.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You don’t have to worry about this kind of block just for running a Tor hidden service.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6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 asked Verizon to comment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for the cybersec presentation, but crickets.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66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Put that 62-character address in place of the square brackets. Works if you’re “on” Tor.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3093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It’s all about trust” is one of my slogans.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Trust is a recurring theme: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trust is one reason for using open source.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But even with source code, consider Thompson 1984.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</a:rPr>
              <a:t>https://www.cs.cmu.edu/~rdriley/487/papers/Thompson_1984_ReflectionsonTrustingTrust.pdf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sldImg"/>
          </p:nvPr>
        </p:nvSpPr>
        <p:spPr>
          <a:xfrm>
            <a:off x="457200" y="729360"/>
            <a:ext cx="6400080" cy="3600000"/>
          </a:xfrm>
          <a:prstGeom prst="rect">
            <a:avLst/>
          </a:prstGeom>
          <a:ln w="0">
            <a:noFill/>
          </a:ln>
        </p:spPr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BAE Systems: no cool logo, just cool stuff  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sldImg"/>
          </p:nvPr>
        </p:nvSpPr>
        <p:spPr>
          <a:xfrm>
            <a:off x="457200" y="729360"/>
            <a:ext cx="6400080" cy="3600000"/>
          </a:xfrm>
          <a:prstGeom prst="rect">
            <a:avLst/>
          </a:prstGeom>
          <a:ln w="0">
            <a:noFill/>
          </a:ln>
        </p:spPr>
      </p:sp>
      <p:sp>
        <p:nvSpPr>
          <p:cNvPr id="590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HS = hidden service throughout this presentation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We will not specifically cover *building* Tor from source, but slides discussing that are at the end of the presentation deck.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We will not discuss Tor startup (INIT or SystemD), but sample files are available at the web site.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3E0A6F1-0A37-4335-9FD4-0F4789BC4A09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95460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25E666A-E531-4A26-BAEB-919507C2AFDB}" type="slidenum">
              <a:t>&lt;#&gt;</a:t>
            </a:fld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38DFBCAB-F03F-4DCE-9F7A-0D2ECA829579}" type="slidenum">
              <a:t>&lt;#&gt;</a:t>
            </a:fld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B6C44D6-6A2D-45DC-94AB-E5F410C830B8}" type="slidenum">
              <a:t>&lt;#&gt;</a:t>
            </a:fld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ubTitle"/>
          </p:nvPr>
        </p:nvSpPr>
        <p:spPr>
          <a:xfrm>
            <a:off x="2336760" y="274680"/>
            <a:ext cx="792432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5FCB7C96-E81D-40F7-BEAB-01B01BBB97E8}" type="slidenum">
              <a:t>&lt;#&gt;</a:t>
            </a:fld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BC84F08-CEA2-4C15-A80D-C0AD46FCC161}" type="slidenum">
              <a:t>&lt;#&gt;</a:t>
            </a:fld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623196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A51D24F0-B5BB-407F-BBC3-60C6BD578D0D}" type="slidenum">
              <a:t>&lt;#&gt;</a:t>
            </a:fld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A1304D5-5809-43E9-B05F-04EB94989C58}" type="slidenum">
              <a:t>&lt;#&gt;</a:t>
            </a:fld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609480" y="395460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342748C3-32C8-4F23-8D29-2ED5D04A8468}" type="slidenum">
              <a:t>&lt;#&gt;</a:t>
            </a:fld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8" name="PlaceHolder 5"/>
          <p:cNvSpPr>
            <a:spLocks noGrp="1"/>
          </p:cNvSpPr>
          <p:nvPr>
            <p:ph/>
          </p:nvPr>
        </p:nvSpPr>
        <p:spPr>
          <a:xfrm>
            <a:off x="623196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EFEF6B3-0C49-451F-9E60-D3D11AAD0735}" type="slidenum">
              <a:t>&lt;#&gt;</a:t>
            </a:fld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/>
          </p:nvPr>
        </p:nvSpPr>
        <p:spPr>
          <a:xfrm>
            <a:off x="431964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/>
          </p:nvPr>
        </p:nvSpPr>
        <p:spPr>
          <a:xfrm>
            <a:off x="802980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3" name="PlaceHolder 5"/>
          <p:cNvSpPr>
            <a:spLocks noGrp="1"/>
          </p:cNvSpPr>
          <p:nvPr>
            <p:ph/>
          </p:nvPr>
        </p:nvSpPr>
        <p:spPr>
          <a:xfrm>
            <a:off x="60948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4" name="PlaceHolder 6"/>
          <p:cNvSpPr>
            <a:spLocks noGrp="1"/>
          </p:cNvSpPr>
          <p:nvPr>
            <p:ph/>
          </p:nvPr>
        </p:nvSpPr>
        <p:spPr>
          <a:xfrm>
            <a:off x="431964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5" name="PlaceHolder 7"/>
          <p:cNvSpPr>
            <a:spLocks noGrp="1"/>
          </p:cNvSpPr>
          <p:nvPr>
            <p:ph/>
          </p:nvPr>
        </p:nvSpPr>
        <p:spPr>
          <a:xfrm>
            <a:off x="802980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D60C316-0EE9-411C-9D73-373FC9C15D4B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02CA78F-77FD-4F18-B5CE-E323BDE71BA6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E54F42C-4109-4CD2-82FA-EC42944409C6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64EEC08-9DC4-4734-A92C-9B41B78E52F1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3D4B7AE-8543-4953-88BD-0CEAEAB6D782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A294FCA-2810-4B59-B381-DDB8403D8863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5A65ECE-3AE0-4C61-A42A-3F2F5948A721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91D3577-A7A2-4839-A54A-6C4736E6A767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2336760" y="274680"/>
            <a:ext cx="792432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5619E95-3476-4FB7-9602-ABDC002868F2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3168320-A52A-4280-A492-57CA904C5D03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31928FD-E25C-406D-A830-E80246531EA9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23196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B2263CF-1D89-44BB-A62F-33BB911DF4A1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3596EFE2-3600-43B6-B912-06B91A6E3BAD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09480" y="395460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E10BDC0-801A-4B56-B4E1-C6164CBDD261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23196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D16D9F8-B1EA-4031-A93D-96D5BD81577F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31964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802980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0948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431964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802980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DAA5F75-5C97-4C37-8971-78156897AB8B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24B136D-A204-48C1-8E46-62F248C611BC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84AC937-1B91-4A8A-997D-7F935D49757C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0031ACA-639A-45CB-AD58-674638E0223F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B70E448-A95C-4EE0-BAE6-FDCA639EAAEE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FF62DB4-ABBB-4E1F-ACA4-DADBAE6CDE4F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FFA8D83-73FE-4A48-B718-783641B9D6A7}" type="slidenum">
              <a:t>&lt;#&gt;</a:t>
            </a:fld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2336760" y="274680"/>
            <a:ext cx="792432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36B0B06-DB88-424E-A8C6-0D32F1A9445F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1EAB8BF-2F99-4706-81D5-F18121246FD5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DF9F07E-0881-4101-9F07-32DF4C1EB48E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944CFE6-C0C7-47F7-9707-FA0842B943DB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95460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16E2C44-55FA-4B82-9A0A-9511693F3D5B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DF1297D-84D5-4C3E-B6DE-55ADFD79DBBE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6C67929-5BE5-415A-A62C-DBB7CC3232AE}" type="slidenum">
              <a:t>&lt;#&gt;</a:t>
            </a:fld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9FF0609-590E-42D9-9C51-B12C7E125269}" type="slidenum">
              <a:t>&lt;#&gt;</a:t>
            </a:fld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544397D-872E-4636-B74E-C86A7B0B2995}" type="slidenum">
              <a:t>&lt;#&gt;</a:t>
            </a:fld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AC27DE3-2E92-4755-8205-79B4B23FB70D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845D850-2826-4B6A-96DA-E7EDC1A8D415}" type="slidenum">
              <a:t>&lt;#&gt;</a:t>
            </a:fld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45D03A3-BD23-48A2-808E-3DFE90CF601A}" type="slidenum">
              <a:t>&lt;#&gt;</a:t>
            </a:fld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CA0AEA3-EED6-4037-B1BC-05121DCE31F9}" type="slidenum">
              <a:t>&lt;#&gt;</a:t>
            </a:fld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2336760" y="274680"/>
            <a:ext cx="792432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6A428A6-128B-4318-9DF2-A1E5EEB4D386}" type="slidenum">
              <a:t>&lt;#&gt;</a:t>
            </a:fld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04CC873-332F-466C-A02D-8B08CC1C0A4E}" type="slidenum">
              <a:t>&lt;#&gt;</a:t>
            </a:fld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623196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E379351-4668-42B3-BB94-38D2BFADFF84}" type="slidenum">
              <a:t>&lt;#&gt;</a:t>
            </a:fld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94957F8-5525-43BF-B9C9-2202201C3104}" type="slidenum">
              <a:t>&lt;#&gt;</a:t>
            </a:fld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09480" y="395460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0E119D0-3A1B-4111-B789-510963D42C67}" type="slidenum">
              <a:t>&lt;#&gt;</a:t>
            </a:fld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/>
          </p:nvPr>
        </p:nvSpPr>
        <p:spPr>
          <a:xfrm>
            <a:off x="623196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E63DA2C-ABB8-4A42-8A76-4B5FCFCD4E05}" type="slidenum">
              <a:t>&lt;#&gt;</a:t>
            </a:fld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431964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802980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/>
          </p:nvPr>
        </p:nvSpPr>
        <p:spPr>
          <a:xfrm>
            <a:off x="60948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/>
          </p:nvPr>
        </p:nvSpPr>
        <p:spPr>
          <a:xfrm>
            <a:off x="431964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/>
          </p:nvPr>
        </p:nvSpPr>
        <p:spPr>
          <a:xfrm>
            <a:off x="802980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0AA8E73-4AFD-4FBD-8CE3-CE022C330BFA}" type="slidenum">
              <a:t>&lt;#&gt;</a:t>
            </a:fld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065FE9BC-08EF-4481-A207-A8622520B35A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C82E604-E8C3-4C02-BE5C-FC96C3F5A77A}" type="slidenum">
              <a:t>&lt;#&gt;</a:t>
            </a:fld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3856EDD3-784E-4F33-AB6F-5EC7C1EE8BF4}" type="slidenum">
              <a:t>&lt;#&gt;</a:t>
            </a:fld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C448EC80-CFFD-4BCF-8CB7-9A8B27AF0B14}" type="slidenum">
              <a:t>&lt;#&gt;</a:t>
            </a:fld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DA378164-B9A9-415A-9E10-F1D03A4F61F6}" type="slidenum">
              <a:t>&lt;#&gt;</a:t>
            </a:fld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19BB0AE7-BD3A-4A65-902A-68025BA09A4E}" type="slidenum">
              <a:t>&lt;#&gt;</a:t>
            </a:fld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2336760" y="274680"/>
            <a:ext cx="792432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7A62CB07-5C4C-401D-B420-48332D7167CE}" type="slidenum">
              <a:t>&lt;#&gt;</a:t>
            </a:fld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F97D2FD9-6E79-4D49-B1F2-2B5200BBEAB1}" type="slidenum">
              <a:t>&lt;#&gt;</a:t>
            </a:fld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623196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0BE6D324-50BC-479E-975C-AD5C48274108}" type="slidenum">
              <a:t>&lt;#&gt;</a:t>
            </a:fld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88275EF8-42E8-4927-9BB2-A61C1BDA0B1A}" type="slidenum">
              <a:t>&lt;#&gt;</a:t>
            </a:fld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609480" y="395460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A4FCDA6B-32C9-4BB2-91D2-AAFF1CA603BC}" type="slidenum">
              <a:t>&lt;#&gt;</a:t>
            </a:fld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623196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EDCC759C-46DB-4DD9-A8D9-8B8B53169748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336760" y="274680"/>
            <a:ext cx="792432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AB6D8D8-2F84-4BFA-AD10-606A6F722D90}" type="slidenum">
              <a:t>&lt;#&gt;</a:t>
            </a:fld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431964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802980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60948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/>
          </p:nvPr>
        </p:nvSpPr>
        <p:spPr>
          <a:xfrm>
            <a:off x="431964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7"/>
          <p:cNvSpPr>
            <a:spLocks noGrp="1"/>
          </p:cNvSpPr>
          <p:nvPr>
            <p:ph/>
          </p:nvPr>
        </p:nvSpPr>
        <p:spPr>
          <a:xfrm>
            <a:off x="802980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6D4542F2-7556-4390-88FD-ADB1081DCC4C}" type="slidenum">
              <a:t>&lt;#&gt;</a:t>
            </a:fld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2E21E82-5234-4D80-A6AA-5C4071794992}" type="slidenum">
              <a:t>&lt;#&gt;</a:t>
            </a:fld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subTitle"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8E5E0DA-37F4-4802-BC1F-2D05958D6C2D}" type="slidenum">
              <a:t>&lt;#&gt;</a:t>
            </a:fld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EC46A38-5DAB-490A-ADF7-04999F4C0451}" type="slidenum">
              <a:t>&lt;#&gt;</a:t>
            </a:fld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0FB083B-7754-4E96-991D-94F76B501DCD}" type="slidenum">
              <a:t>&lt;#&gt;</a:t>
            </a:fld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A34994E-2ADF-4DCB-A8F7-FFCAFCD6005C}" type="slidenum">
              <a:t>&lt;#&gt;</a:t>
            </a:fld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subTitle"/>
          </p:nvPr>
        </p:nvSpPr>
        <p:spPr>
          <a:xfrm>
            <a:off x="2336760" y="274680"/>
            <a:ext cx="792432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EB9A39A-FC07-489D-8C52-FA5FF87F08CA}" type="slidenum">
              <a:t>&lt;#&gt;</a:t>
            </a:fld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8056331-6112-4601-8BE9-0914AA77FC46}" type="slidenum">
              <a:t>&lt;#&gt;</a:t>
            </a:fld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623196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1F7B969-5BF2-4C06-A087-04168E9FA3A8}" type="slidenum">
              <a:t>&lt;#&gt;</a:t>
            </a:fld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5124A42-21F7-4DCA-88C9-5C37850AE562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C5EDEC-3BF5-4AA3-A26E-C4263CF1E935}" type="slidenum">
              <a:t>&lt;#&gt;</a:t>
            </a:fld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609480" y="395460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9C2FB3F-431F-4896-A376-51FD79A769ED}" type="slidenum">
              <a:t>&lt;#&gt;</a:t>
            </a:fld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/>
          </p:nvPr>
        </p:nvSpPr>
        <p:spPr>
          <a:xfrm>
            <a:off x="623196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1C1A60F-53D2-4971-8563-D12BBBC0EBDB}" type="slidenum">
              <a:t>&lt;#&gt;</a:t>
            </a:fld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431964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802980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5"/>
          <p:cNvSpPr>
            <a:spLocks noGrp="1"/>
          </p:cNvSpPr>
          <p:nvPr>
            <p:ph/>
          </p:nvPr>
        </p:nvSpPr>
        <p:spPr>
          <a:xfrm>
            <a:off x="60948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PlaceHolder 6"/>
          <p:cNvSpPr>
            <a:spLocks noGrp="1"/>
          </p:cNvSpPr>
          <p:nvPr>
            <p:ph/>
          </p:nvPr>
        </p:nvSpPr>
        <p:spPr>
          <a:xfrm>
            <a:off x="431964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7"/>
          <p:cNvSpPr>
            <a:spLocks noGrp="1"/>
          </p:cNvSpPr>
          <p:nvPr>
            <p:ph/>
          </p:nvPr>
        </p:nvSpPr>
        <p:spPr>
          <a:xfrm>
            <a:off x="802980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EAC888E-B750-4247-A9E5-F9A02F2B752F}" type="slidenum">
              <a:t>&lt;#&gt;</a:t>
            </a:fld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E6CDF024-BE56-49A6-919B-BEED92DD8A56}" type="slidenum">
              <a:t>&lt;#&gt;</a:t>
            </a:fld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EFDE8ED2-A74D-4E6F-B1E1-2C220628757A}" type="slidenum">
              <a:t>&lt;#&gt;</a:t>
            </a:fld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C14939C-F177-4489-945A-E1408946000F}" type="slidenum">
              <a:t>&lt;#&gt;</a:t>
            </a:fld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07188A92-3FC2-4311-8F65-CD722741527A}" type="slidenum">
              <a:t>&lt;#&gt;</a:t>
            </a:fld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8F8FE32-A886-4388-AD11-D07357B23C88}" type="slidenum">
              <a:t>&lt;#&gt;</a:t>
            </a:fld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ubTitle"/>
          </p:nvPr>
        </p:nvSpPr>
        <p:spPr>
          <a:xfrm>
            <a:off x="2336760" y="274680"/>
            <a:ext cx="792432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2C04954-03EB-4147-A521-7E3001BB6B4A}" type="slidenum">
              <a:t>&lt;#&gt;</a:t>
            </a:fld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6DC47A0-5194-41D6-B349-DD473AAF1020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CF17AC4-462E-4C1C-96D5-DB1D11DD3572}" type="slidenum">
              <a:t>&lt;#&gt;</a:t>
            </a:fld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623196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EF5C508-3477-4C3A-9AFC-985EDB63E8E2}" type="slidenum">
              <a:t>&lt;#&gt;</a:t>
            </a:fld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14F1761-02FB-4BF5-AFFF-B4B8B8514562}" type="slidenum">
              <a:t>&lt;#&gt;</a:t>
            </a:fld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609480" y="395460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5B6AFAA-1020-483B-8B27-6B87257F9863}" type="slidenum">
              <a:t>&lt;#&gt;</a:t>
            </a:fld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623196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4673078-CA02-437C-A6F7-03EAE0224DBF}" type="slidenum">
              <a:t>&lt;#&gt;</a:t>
            </a:fld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431964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/>
          </p:nvPr>
        </p:nvSpPr>
        <p:spPr>
          <a:xfrm>
            <a:off x="802980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/>
          </p:nvPr>
        </p:nvSpPr>
        <p:spPr>
          <a:xfrm>
            <a:off x="60948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6"/>
          <p:cNvSpPr>
            <a:spLocks noGrp="1"/>
          </p:cNvSpPr>
          <p:nvPr>
            <p:ph/>
          </p:nvPr>
        </p:nvSpPr>
        <p:spPr>
          <a:xfrm>
            <a:off x="431964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PlaceHolder 7"/>
          <p:cNvSpPr>
            <a:spLocks noGrp="1"/>
          </p:cNvSpPr>
          <p:nvPr>
            <p:ph/>
          </p:nvPr>
        </p:nvSpPr>
        <p:spPr>
          <a:xfrm>
            <a:off x="802980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3D2CCF5-C6FA-4E51-A644-191EAFC23EDC}" type="slidenum">
              <a:t>&lt;#&gt;</a:t>
            </a:fld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B593FA03-655B-469D-AC23-BC43CC6303FD}" type="slidenum">
              <a:t>&lt;#&gt;</a:t>
            </a:fld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subTitle"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048DA92F-B9F8-4D05-AEBB-3C9933338E78}" type="slidenum">
              <a:t>&lt;#&gt;</a:t>
            </a:fld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38933042-F06F-4675-8925-E838A83BB9A9}" type="slidenum">
              <a:t>&lt;#&gt;</a:t>
            </a:fld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3A595D68-19F3-4CFC-9DA7-839B54969B7D}" type="slidenum">
              <a:t>&lt;#&gt;</a:t>
            </a:fld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02B511A2-1EC3-45C4-9A4F-99FEC35BCA3C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739BC40-2EA0-453F-B9CC-3B755B1DBCEF}" type="slidenum">
              <a:t>&lt;#&gt;</a:t>
            </a:fld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ubTitle"/>
          </p:nvPr>
        </p:nvSpPr>
        <p:spPr>
          <a:xfrm>
            <a:off x="2336760" y="274680"/>
            <a:ext cx="792432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4A84CD70-2FA7-46A4-BDBE-A570F27BD28A}" type="slidenum">
              <a:t>&lt;#&gt;</a:t>
            </a:fld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A35B743F-211E-47A2-8A8C-E7EC5FD89FD1}" type="slidenum">
              <a:t>&lt;#&gt;</a:t>
            </a:fld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/>
          </p:nvPr>
        </p:nvSpPr>
        <p:spPr>
          <a:xfrm>
            <a:off x="623196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757CF316-5375-4AD5-81D0-94272BCDE159}" type="slidenum">
              <a:t>&lt;#&gt;</a:t>
            </a:fld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E6391C2D-5BB7-4695-80B0-5962F269B895}" type="slidenum">
              <a:t>&lt;#&gt;</a:t>
            </a:fld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/>
          </p:nvPr>
        </p:nvSpPr>
        <p:spPr>
          <a:xfrm>
            <a:off x="609480" y="395460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96B8B35A-7461-416B-A183-428DF23E32D0}" type="slidenum">
              <a:t>&lt;#&gt;</a:t>
            </a:fld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6231960" y="159048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/>
          </p:nvPr>
        </p:nvSpPr>
        <p:spPr>
          <a:xfrm>
            <a:off x="60948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PlaceHolder 5"/>
          <p:cNvSpPr>
            <a:spLocks noGrp="1"/>
          </p:cNvSpPr>
          <p:nvPr>
            <p:ph/>
          </p:nvPr>
        </p:nvSpPr>
        <p:spPr>
          <a:xfrm>
            <a:off x="6231960" y="39546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96D81CD7-5EB6-4FD9-AD2B-701894764632}" type="slidenum">
              <a:t>&lt;#&gt;</a:t>
            </a:fld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431964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/>
          </p:nvPr>
        </p:nvSpPr>
        <p:spPr>
          <a:xfrm>
            <a:off x="8029800" y="159048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1" name="PlaceHolder 5"/>
          <p:cNvSpPr>
            <a:spLocks noGrp="1"/>
          </p:cNvSpPr>
          <p:nvPr>
            <p:ph/>
          </p:nvPr>
        </p:nvSpPr>
        <p:spPr>
          <a:xfrm>
            <a:off x="60948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PlaceHolder 6"/>
          <p:cNvSpPr>
            <a:spLocks noGrp="1"/>
          </p:cNvSpPr>
          <p:nvPr>
            <p:ph/>
          </p:nvPr>
        </p:nvSpPr>
        <p:spPr>
          <a:xfrm>
            <a:off x="431964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3" name="PlaceHolder 7"/>
          <p:cNvSpPr>
            <a:spLocks noGrp="1"/>
          </p:cNvSpPr>
          <p:nvPr>
            <p:ph/>
          </p:nvPr>
        </p:nvSpPr>
        <p:spPr>
          <a:xfrm>
            <a:off x="8029800" y="39546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6D95AE72-6496-49F7-AAFF-E73A3CAC3031}" type="slidenum">
              <a:t>&lt;#&gt;</a:t>
            </a:fld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55F5CE26-DAB8-44C3-84B8-111186036344}" type="slidenum">
              <a:t>&lt;#&gt;</a:t>
            </a:fld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subTitle"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7116AE67-2119-4034-B0AA-7890388176F1}" type="slidenum">
              <a:t>&lt;#&gt;</a:t>
            </a:fld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002CABF-2C0B-43CC-B267-842770220583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8" descr=""/>
          <p:cNvPicPr/>
          <p:nvPr/>
        </p:nvPicPr>
        <p:blipFill>
          <a:blip r:embed="rId2"/>
          <a:stretch/>
        </p:blipFill>
        <p:spPr>
          <a:xfrm>
            <a:off x="141480" y="52200"/>
            <a:ext cx="1915920" cy="158760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400" y="1752480"/>
            <a:ext cx="10362960" cy="184752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ftr" idx="1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&lt;footer&gt;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 idx="2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29BBE15-4C56-4670-96AE-BF3158E35434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8" descr=""/>
          <p:cNvPicPr/>
          <p:nvPr/>
        </p:nvPicPr>
        <p:blipFill>
          <a:blip r:embed="rId2"/>
          <a:stretch/>
        </p:blipFill>
        <p:spPr>
          <a:xfrm>
            <a:off x="141480" y="52200"/>
            <a:ext cx="1915920" cy="158760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ftr" idx="3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&lt;footer&gt;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sldNum" idx="4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AA3492C-6027-4C74-9D31-F04726ADA69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" name="" descr=""/>
          <p:cNvPicPr/>
          <p:nvPr/>
        </p:nvPicPr>
        <p:blipFill>
          <a:blip r:embed="rId3"/>
          <a:stretch/>
        </p:blipFill>
        <p:spPr>
          <a:xfrm>
            <a:off x="6797520" y="6035040"/>
            <a:ext cx="2437920" cy="6091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" descr=""/>
          <p:cNvPicPr/>
          <p:nvPr/>
        </p:nvPicPr>
        <p:blipFill>
          <a:blip r:embed="rId2"/>
          <a:stretch/>
        </p:blipFill>
        <p:spPr>
          <a:xfrm>
            <a:off x="141480" y="52200"/>
            <a:ext cx="1915920" cy="1587600"/>
          </a:xfrm>
          <a:prstGeom prst="rect">
            <a:avLst/>
          </a:prstGeom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t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marL="432000" indent="-324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8b8b8b"/>
                </a:solidFill>
                <a:latin typeface="Calibri"/>
              </a:rPr>
              <a:t>Click to edit Master text styles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ftr" idx="5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rgbClr val="8bc7f3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8bc7f3"/>
                </a:solidFill>
                <a:latin typeface="Calibri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sldNum" idx="6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2D3A3E4-871B-42D1-BC77-4018C40515A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8" descr=""/>
          <p:cNvPicPr/>
          <p:nvPr/>
        </p:nvPicPr>
        <p:blipFill>
          <a:blip r:embed="rId2"/>
          <a:stretch/>
        </p:blipFill>
        <p:spPr>
          <a:xfrm>
            <a:off x="141480" y="52200"/>
            <a:ext cx="1915920" cy="1587600"/>
          </a:xfrm>
          <a:prstGeom prst="rect">
            <a:avLst/>
          </a:prstGeom>
          <a:ln w="0">
            <a:noFill/>
          </a:ln>
        </p:spPr>
      </p:pic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438280" y="274680"/>
            <a:ext cx="91436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45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32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197760" y="1600200"/>
            <a:ext cx="53845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ftr" idx="7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&lt;footer&gt;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sldNum" idx="8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B385EC8-24BD-4C9B-A508-19A881162C0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8" descr=""/>
          <p:cNvPicPr/>
          <p:nvPr/>
        </p:nvPicPr>
        <p:blipFill>
          <a:blip r:embed="rId2"/>
          <a:stretch/>
        </p:blipFill>
        <p:spPr>
          <a:xfrm>
            <a:off x="141480" y="52200"/>
            <a:ext cx="1915920" cy="1587600"/>
          </a:xfrm>
          <a:prstGeom prst="rect">
            <a:avLst/>
          </a:prstGeom>
          <a:ln w="0">
            <a:noFill/>
          </a:ln>
        </p:spPr>
      </p:pic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2438280" y="274680"/>
            <a:ext cx="91436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marL="432000" indent="-324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 type="ftr" idx="9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&lt;footer&gt;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 type="sldNum" idx="10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F828C91-4A24-47F2-87B1-23F83933A27F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8" descr=""/>
          <p:cNvPicPr/>
          <p:nvPr/>
        </p:nvPicPr>
        <p:blipFill>
          <a:blip r:embed="rId2"/>
          <a:stretch/>
        </p:blipFill>
        <p:spPr>
          <a:xfrm>
            <a:off x="141480" y="52200"/>
            <a:ext cx="1915920" cy="1587600"/>
          </a:xfrm>
          <a:prstGeom prst="rect">
            <a:avLst/>
          </a:prstGeom>
          <a:ln w="0">
            <a:noFill/>
          </a:ln>
        </p:spPr>
      </p:pic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2438280" y="274680"/>
            <a:ext cx="91436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ftr" idx="11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&lt;footer&gt;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sldNum" idx="12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226BE89-5B8E-43B3-9124-13AAA174640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8" descr=""/>
          <p:cNvPicPr/>
          <p:nvPr/>
        </p:nvPicPr>
        <p:blipFill>
          <a:blip r:embed="rId2"/>
          <a:stretch/>
        </p:blipFill>
        <p:spPr>
          <a:xfrm>
            <a:off x="141480" y="52200"/>
            <a:ext cx="1915920" cy="1587600"/>
          </a:xfrm>
          <a:prstGeom prst="rect">
            <a:avLst/>
          </a:prstGeom>
          <a:ln w="0">
            <a:noFill/>
          </a:ln>
        </p:spPr>
      </p:pic>
      <p:sp>
        <p:nvSpPr>
          <p:cNvPr id="252" name="PlaceHolder 1"/>
          <p:cNvSpPr>
            <a:spLocks noGrp="1"/>
          </p:cNvSpPr>
          <p:nvPr>
            <p:ph type="ftr" idx="13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&lt;footer&gt;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sldNum" idx="14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26F0FDC-D3DA-4264-A435-137281479B7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8" descr=""/>
          <p:cNvPicPr/>
          <p:nvPr/>
        </p:nvPicPr>
        <p:blipFill>
          <a:blip r:embed="rId2"/>
          <a:stretch/>
        </p:blipFill>
        <p:spPr>
          <a:xfrm>
            <a:off x="141480" y="52200"/>
            <a:ext cx="1915920" cy="1587600"/>
          </a:xfrm>
          <a:prstGeom prst="rect">
            <a:avLst/>
          </a:prstGeom>
          <a:ln w="0">
            <a:noFill/>
          </a:ln>
        </p:spPr>
      </p:pic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4010760" cy="178416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Click to edit Master title style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5160" cy="5852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609480" y="2209680"/>
            <a:ext cx="4010760" cy="3916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ftr" idx="15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&lt;footer&gt;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sldNum" idx="16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1BF298D-86A7-43FA-9D86-2F9D04C2253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Picture 8" descr=""/>
          <p:cNvPicPr/>
          <p:nvPr/>
        </p:nvPicPr>
        <p:blipFill>
          <a:blip r:embed="rId2"/>
          <a:stretch/>
        </p:blipFill>
        <p:spPr>
          <a:xfrm>
            <a:off x="141480" y="52200"/>
            <a:ext cx="1915920" cy="1587600"/>
          </a:xfrm>
          <a:prstGeom prst="rect">
            <a:avLst/>
          </a:prstGeom>
          <a:ln w="0">
            <a:noFill/>
          </a:ln>
        </p:spPr>
      </p:pic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2389680" y="4800600"/>
            <a:ext cx="7314840" cy="56628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Click to edit Master title style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2389680" y="612720"/>
            <a:ext cx="731484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4840" cy="804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ftr" idx="17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&lt;footer&gt;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sldNum" idx="18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4531F63-F48B-414B-9312-CEF749294064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slideLayout" Target="../slideLayouts/slideLayout13.xml"/><Relationship Id="rId12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0" y="1371600"/>
            <a:ext cx="12192120" cy="297180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60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VM Workshop 2023</a:t>
            </a:r>
            <a:br>
              <a:rPr sz="6000"/>
            </a:br>
            <a:r>
              <a:rPr b="1" lang="en-US" sz="60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Securing z/VM and Linux</a:t>
            </a:r>
            <a:br>
              <a:rPr sz="6000"/>
            </a:br>
            <a:r>
              <a:rPr b="1" lang="en-US" sz="60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using Tor Hidden Services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subTitle"/>
          </p:nvPr>
        </p:nvSpPr>
        <p:spPr>
          <a:xfrm>
            <a:off x="1828800" y="4572000"/>
            <a:ext cx="8534160" cy="1371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b76f11"/>
                </a:solidFill>
                <a:latin typeface="Calibri"/>
              </a:rPr>
              <a:t>Rick Troth, CISSP, BAE Systems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b76f11"/>
                </a:solidFill>
                <a:latin typeface="Calibri"/>
              </a:rPr>
              <a:t>   </a:t>
            </a:r>
            <a:r>
              <a:rPr b="0" lang="en-US" sz="3200" spc="-1" strike="noStrike">
                <a:solidFill>
                  <a:srgbClr val="b76f11"/>
                </a:solidFill>
                <a:latin typeface="Courier New"/>
              </a:rPr>
              <a:t>&lt;rmt@casita.net&gt;</a:t>
            </a:r>
            <a:r>
              <a:rPr b="0" lang="en-US" sz="3200" spc="-1" strike="noStrike">
                <a:solidFill>
                  <a:srgbClr val="b76f11"/>
                </a:solidFill>
                <a:latin typeface="Calibri"/>
              </a:rPr>
              <a:t>  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/>
          </p:nvPr>
        </p:nvSpPr>
        <p:spPr>
          <a:xfrm>
            <a:off x="609840" y="159084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4800" spc="-1" strike="noStrike">
                <a:solidFill>
                  <a:srgbClr val="000000"/>
                </a:solidFill>
                <a:latin typeface="Calibri"/>
              </a:rPr>
              <a:t>The Onion Router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http://www.torproject.org/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Originally a US Navy project, first release 2002-September-20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Roboto"/>
              </a:rPr>
              <a:t>Other sponsors (e.g., EFF), now 501(c)(3)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making the web safe for whistleblowers”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09" name="" descr=""/>
          <p:cNvPicPr/>
          <p:nvPr/>
        </p:nvPicPr>
        <p:blipFill>
          <a:blip r:embed="rId1"/>
          <a:stretch/>
        </p:blipFill>
        <p:spPr>
          <a:xfrm>
            <a:off x="2113200" y="1505160"/>
            <a:ext cx="1361880" cy="1238040"/>
          </a:xfrm>
          <a:prstGeom prst="rect">
            <a:avLst/>
          </a:prstGeom>
          <a:ln w="0">
            <a:noFill/>
          </a:ln>
        </p:spPr>
      </p:pic>
      <p:pic>
        <p:nvPicPr>
          <p:cNvPr id="410" name="" descr=""/>
          <p:cNvPicPr/>
          <p:nvPr/>
        </p:nvPicPr>
        <p:blipFill>
          <a:blip r:embed="rId2"/>
          <a:stretch/>
        </p:blipFill>
        <p:spPr>
          <a:xfrm>
            <a:off x="8915400" y="1371600"/>
            <a:ext cx="742680" cy="1123560"/>
          </a:xfrm>
          <a:prstGeom prst="rect">
            <a:avLst/>
          </a:prstGeom>
          <a:ln w="0">
            <a:noFill/>
          </a:ln>
        </p:spPr>
      </p:pic>
      <p:sp>
        <p:nvSpPr>
          <p:cNvPr id="411" name="PlaceHolder 2"/>
          <p:cNvSpPr>
            <a:spLocks noGrp="1"/>
          </p:cNvSpPr>
          <p:nvPr>
            <p:ph type="title"/>
          </p:nvPr>
        </p:nvSpPr>
        <p:spPr>
          <a:xfrm>
            <a:off x="2443320" y="381240"/>
            <a:ext cx="9321840" cy="78840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about:tor 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FFAB3C4-E2D5-411C-8EB3-6ABB0E3E044C}" type="slidenum">
              <a:t>10</a:t>
            </a:fld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/>
          </p:nvPr>
        </p:nvSpPr>
        <p:spPr>
          <a:xfrm>
            <a:off x="946800" y="1600200"/>
            <a:ext cx="10483200" cy="489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20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News Flash … 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July 2016 the whole 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Tor Project board resigned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New board members: </a:t>
            </a:r>
            <a:r>
              <a:rPr b="0" lang="en-US" sz="3600" spc="-1" strike="noStrike" u="sng">
                <a:solidFill>
                  <a:srgbClr val="000000"/>
                </a:solidFill>
                <a:uFillTx/>
                <a:latin typeface="Calibri"/>
              </a:rPr>
              <a:t>Matt Blaze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0" lang="en-US" sz="3600" spc="-1" strike="noStrike" u="sng">
                <a:solidFill>
                  <a:srgbClr val="000000"/>
                </a:solidFill>
                <a:uFillTx/>
                <a:latin typeface="Calibri"/>
              </a:rPr>
              <a:t>Cindy Cohn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, </a:t>
            </a:r>
            <a:br>
              <a:rPr sz="3600"/>
            </a:b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Gabriella Coleman, Linus Nordberg, </a:t>
            </a:r>
            <a:br>
              <a:rPr sz="3600"/>
            </a:b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Megan Price, and </a:t>
            </a:r>
            <a:r>
              <a:rPr b="0" lang="en-US" sz="3600" spc="-1" strike="noStrike" u="sng">
                <a:solidFill>
                  <a:srgbClr val="000000"/>
                </a:solidFill>
                <a:uFillTx/>
                <a:latin typeface="Calibri"/>
              </a:rPr>
              <a:t>Bruce Schneier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So what’s up with that??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Can we </a:t>
            </a:r>
            <a:r>
              <a:rPr b="0" i="1" lang="en-US" sz="3600" spc="-1" strike="noStrike">
                <a:solidFill>
                  <a:srgbClr val="000000"/>
                </a:solidFill>
                <a:latin typeface="Calibri"/>
              </a:rPr>
              <a:t>trust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the new board??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13" name="" descr=""/>
          <p:cNvPicPr/>
          <p:nvPr/>
        </p:nvPicPr>
        <p:blipFill>
          <a:blip r:embed="rId1"/>
          <a:stretch/>
        </p:blipFill>
        <p:spPr>
          <a:xfrm>
            <a:off x="10287360" y="1476720"/>
            <a:ext cx="1580760" cy="2285640"/>
          </a:xfrm>
          <a:prstGeom prst="rect">
            <a:avLst/>
          </a:prstGeom>
          <a:ln w="0">
            <a:noFill/>
          </a:ln>
        </p:spPr>
      </p:pic>
      <p:sp>
        <p:nvSpPr>
          <p:cNvPr id="414" name="PlaceHolder 2"/>
          <p:cNvSpPr>
            <a:spLocks noGrp="1"/>
          </p:cNvSpPr>
          <p:nvPr>
            <p:ph type="title"/>
          </p:nvPr>
        </p:nvSpPr>
        <p:spPr>
          <a:xfrm>
            <a:off x="2443320" y="381240"/>
            <a:ext cx="9321840" cy="78840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about:tor 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630D23A-5CAA-4F18-9600-C3D94BBF46E2}" type="slidenum">
              <a:t>11</a:t>
            </a:fld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" descr=""/>
          <p:cNvPicPr/>
          <p:nvPr/>
        </p:nvPicPr>
        <p:blipFill>
          <a:blip r:embed="rId1"/>
          <a:stretch/>
        </p:blipFill>
        <p:spPr>
          <a:xfrm>
            <a:off x="1554480" y="1188720"/>
            <a:ext cx="8961120" cy="4754880"/>
          </a:xfrm>
          <a:prstGeom prst="rect">
            <a:avLst/>
          </a:prstGeom>
          <a:ln w="0">
            <a:noFill/>
          </a:ln>
        </p:spPr>
      </p:pic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2443320" y="381240"/>
            <a:ext cx="9321840" cy="78840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about:tor 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7" name=""/>
          <p:cNvSpPr txBox="1"/>
          <p:nvPr/>
        </p:nvSpPr>
        <p:spPr>
          <a:xfrm>
            <a:off x="10744200" y="3429000"/>
            <a:ext cx="125748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Exit node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"/>
          <p:cNvSpPr txBox="1"/>
          <p:nvPr/>
        </p:nvSpPr>
        <p:spPr>
          <a:xfrm>
            <a:off x="228600" y="3997080"/>
            <a:ext cx="1143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Your Tor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"/>
          <p:cNvSpPr/>
          <p:nvPr/>
        </p:nvSpPr>
        <p:spPr>
          <a:xfrm flipV="1">
            <a:off x="685800" y="2971800"/>
            <a:ext cx="1143000" cy="914400"/>
          </a:xfrm>
          <a:prstGeom prst="line">
            <a:avLst/>
          </a:prstGeom>
          <a:ln w="38160">
            <a:solidFill>
              <a:srgbClr val="b85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720" rIns="108720" tIns="63720" bIns="6372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"/>
          <p:cNvSpPr/>
          <p:nvPr/>
        </p:nvSpPr>
        <p:spPr>
          <a:xfrm flipH="1">
            <a:off x="8686800" y="3886200"/>
            <a:ext cx="2514600" cy="685800"/>
          </a:xfrm>
          <a:prstGeom prst="line">
            <a:avLst/>
          </a:prstGeom>
          <a:ln w="38160">
            <a:solidFill>
              <a:srgbClr val="b85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720" rIns="108720" tIns="63720" bIns="6372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7522B75E-DB57-422B-B9FA-1DC97DE6AE31}" type="slidenum">
              <a:t>12</a:t>
            </a:fld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" descr=""/>
          <p:cNvPicPr/>
          <p:nvPr/>
        </p:nvPicPr>
        <p:blipFill>
          <a:blip r:embed="rId1"/>
          <a:stretch/>
        </p:blipFill>
        <p:spPr>
          <a:xfrm>
            <a:off x="2076480" y="1280160"/>
            <a:ext cx="7616160" cy="4626720"/>
          </a:xfrm>
          <a:prstGeom prst="rect">
            <a:avLst/>
          </a:prstGeom>
          <a:ln w="0">
            <a:noFill/>
          </a:ln>
        </p:spPr>
      </p:pic>
      <p:sp>
        <p:nvSpPr>
          <p:cNvPr id="422" name="PlaceHolder 1"/>
          <p:cNvSpPr>
            <a:spLocks noGrp="1"/>
          </p:cNvSpPr>
          <p:nvPr>
            <p:ph/>
          </p:nvPr>
        </p:nvSpPr>
        <p:spPr>
          <a:xfrm>
            <a:off x="9048600" y="4244040"/>
            <a:ext cx="2606040" cy="54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onion routing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title"/>
          </p:nvPr>
        </p:nvSpPr>
        <p:spPr>
          <a:xfrm>
            <a:off x="2443320" y="381240"/>
            <a:ext cx="9321840" cy="78840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about:tor 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74DC5A8A-E121-4B5C-B705-A4BE02E62537}" type="slidenum">
              <a:t>13</a:t>
            </a:fld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A527286-4CDA-4A4E-96D1-7D722C6AB4A4}" type="slidenum">
              <a:t>14</a:t>
            </a:fld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Using Tor 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/>
          </p:nvPr>
        </p:nvSpPr>
        <p:spPr>
          <a:xfrm>
            <a:off x="955440" y="1531800"/>
            <a:ext cx="1124532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20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               “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But Rick, how do we </a:t>
            </a:r>
            <a:r>
              <a:rPr b="0" i="1" lang="en-US" sz="3600" spc="-1" strike="noStrike">
                <a:solidFill>
                  <a:srgbClr val="000000"/>
                </a:solidFill>
                <a:latin typeface="Calibri"/>
              </a:rPr>
              <a:t>use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it?”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Just run it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</a:rPr>
              <a:t>Don't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run it as root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Use an RC file, perhaps </a:t>
            </a:r>
            <a:r>
              <a:rPr b="1" lang="en-US" sz="3600" spc="-1" strike="noStrike">
                <a:solidFill>
                  <a:srgbClr val="000000"/>
                </a:solidFill>
                <a:latin typeface="Source Code Pro"/>
              </a:rPr>
              <a:t>/etc/tor/torrc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</a:t>
            </a:r>
            <a:br>
              <a:rPr sz="3600"/>
            </a:b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else “not present, using reasonable defaults”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State directory</a:t>
            </a:r>
            <a:r>
              <a:rPr b="0" lang="en-US" sz="3600" spc="-1" strike="noStrike">
                <a:solidFill>
                  <a:srgbClr val="000000"/>
                </a:solidFill>
                <a:latin typeface="Source Code Pro"/>
              </a:rPr>
              <a:t> </a:t>
            </a:r>
            <a:r>
              <a:rPr b="1" lang="en-US" sz="3600" spc="-1" strike="noStrike">
                <a:solidFill>
                  <a:srgbClr val="000000"/>
                </a:solidFill>
                <a:latin typeface="Source Code Pro"/>
              </a:rPr>
              <a:t>$HOME/.tor</a:t>
            </a:r>
            <a:r>
              <a:rPr b="0" lang="en-US" sz="3600" spc="-1" strike="noStrike">
                <a:solidFill>
                  <a:srgbClr val="000000"/>
                </a:solidFill>
                <a:latin typeface="Source Code Pro"/>
              </a:rPr>
              <a:t> 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will be created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Point at it as a SOCKS proxy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AAAA7BC-47EC-4E23-9764-8D5C35329EFE}" type="slidenum">
              <a:t>15</a:t>
            </a:fld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Using Tor – SOCKS4a proxy 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7" name="" descr=""/>
          <p:cNvPicPr/>
          <p:nvPr/>
        </p:nvPicPr>
        <p:blipFill>
          <a:blip r:embed="rId1"/>
          <a:stretch/>
        </p:blipFill>
        <p:spPr>
          <a:xfrm>
            <a:off x="10607040" y="274320"/>
            <a:ext cx="1218960" cy="1218960"/>
          </a:xfrm>
          <a:prstGeom prst="rect">
            <a:avLst/>
          </a:prstGeom>
          <a:ln w="0">
            <a:noFill/>
          </a:ln>
        </p:spPr>
      </p:pic>
      <p:pic>
        <p:nvPicPr>
          <p:cNvPr id="428" name="" descr=""/>
          <p:cNvPicPr/>
          <p:nvPr/>
        </p:nvPicPr>
        <p:blipFill>
          <a:blip r:embed="rId2"/>
          <a:stretch/>
        </p:blipFill>
        <p:spPr>
          <a:xfrm>
            <a:off x="1500480" y="1417320"/>
            <a:ext cx="8778240" cy="45262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F9DD984-6894-4B0C-9548-9C5731A2E7E6}" type="slidenum">
              <a:t>16</a:t>
            </a:fld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Using Tor – avoid DNS leakage 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0" name="" descr=""/>
          <p:cNvPicPr/>
          <p:nvPr/>
        </p:nvPicPr>
        <p:blipFill>
          <a:blip r:embed="rId1"/>
          <a:stretch/>
        </p:blipFill>
        <p:spPr>
          <a:xfrm>
            <a:off x="10607040" y="274320"/>
            <a:ext cx="1218960" cy="1218960"/>
          </a:xfrm>
          <a:prstGeom prst="rect">
            <a:avLst/>
          </a:prstGeom>
          <a:ln w="0">
            <a:noFill/>
          </a:ln>
        </p:spPr>
      </p:pic>
      <p:sp>
        <p:nvSpPr>
          <p:cNvPr id="431" name="PlaceHolder 2"/>
          <p:cNvSpPr>
            <a:spLocks noGrp="1"/>
          </p:cNvSpPr>
          <p:nvPr>
            <p:ph/>
          </p:nvPr>
        </p:nvSpPr>
        <p:spPr>
          <a:xfrm>
            <a:off x="955800" y="1531800"/>
            <a:ext cx="1124532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Force hostname resolution through the proxy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See Firefox </a:t>
            </a:r>
            <a:r>
              <a:rPr b="1" lang="en-US" sz="3600" spc="-1" strike="noStrike">
                <a:solidFill>
                  <a:srgbClr val="000000"/>
                </a:solidFill>
                <a:latin typeface="Courier New"/>
              </a:rPr>
              <a:t>about:config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panel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2" name="" descr=""/>
          <p:cNvPicPr/>
          <p:nvPr/>
        </p:nvPicPr>
        <p:blipFill>
          <a:blip r:embed="rId2"/>
          <a:stretch/>
        </p:blipFill>
        <p:spPr>
          <a:xfrm>
            <a:off x="958680" y="3749400"/>
            <a:ext cx="5600520" cy="780840"/>
          </a:xfrm>
          <a:prstGeom prst="rect">
            <a:avLst/>
          </a:prstGeom>
          <a:ln w="0">
            <a:noFill/>
          </a:ln>
        </p:spPr>
      </p:pic>
      <p:pic>
        <p:nvPicPr>
          <p:cNvPr id="433" name="" descr=""/>
          <p:cNvPicPr/>
          <p:nvPr/>
        </p:nvPicPr>
        <p:blipFill>
          <a:blip r:embed="rId3"/>
          <a:stretch/>
        </p:blipFill>
        <p:spPr>
          <a:xfrm>
            <a:off x="4343040" y="4764600"/>
            <a:ext cx="7086240" cy="7808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2C1159E-DDE1-4DE8-A89E-672F04688C6C}" type="slidenum">
              <a:t>17</a:t>
            </a:fld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Using Tor – OpenSSH and Netcat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955800" y="1531800"/>
            <a:ext cx="11245320" cy="464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ssh -o \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ProxyCommand=\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'netcat -x 127.0.0.1:9050 %h %p' \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</a:rPr>
              <a:t>xxxxxxxx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.onion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Probably obvious, but it’s not all about web surfing.  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6" name="" descr=""/>
          <p:cNvPicPr/>
          <p:nvPr/>
        </p:nvPicPr>
        <p:blipFill>
          <a:blip r:embed="rId1"/>
          <a:stretch/>
        </p:blipFill>
        <p:spPr>
          <a:xfrm>
            <a:off x="10697040" y="429120"/>
            <a:ext cx="1190160" cy="1171080"/>
          </a:xfrm>
          <a:prstGeom prst="rect">
            <a:avLst/>
          </a:prstGeom>
          <a:ln w="0">
            <a:noFill/>
          </a:ln>
        </p:spPr>
      </p:pic>
      <p:pic>
        <p:nvPicPr>
          <p:cNvPr id="437" name="" descr=""/>
          <p:cNvPicPr/>
          <p:nvPr/>
        </p:nvPicPr>
        <p:blipFill>
          <a:blip r:embed="rId2"/>
          <a:stretch/>
        </p:blipFill>
        <p:spPr>
          <a:xfrm>
            <a:off x="10972800" y="1828800"/>
            <a:ext cx="886680" cy="9144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5BD11D8F-1ED0-4E91-B400-D885488CF02A}" type="slidenum">
              <a:t>18</a:t>
            </a:fld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Using Tor – PuTTY 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9" name="" descr=""/>
          <p:cNvPicPr/>
          <p:nvPr/>
        </p:nvPicPr>
        <p:blipFill>
          <a:blip r:embed="rId1"/>
          <a:stretch/>
        </p:blipFill>
        <p:spPr>
          <a:xfrm>
            <a:off x="1833120" y="1163160"/>
            <a:ext cx="8597520" cy="4559040"/>
          </a:xfrm>
          <a:prstGeom prst="rect">
            <a:avLst/>
          </a:prstGeom>
          <a:ln w="0">
            <a:noFill/>
          </a:ln>
        </p:spPr>
      </p:pic>
      <p:pic>
        <p:nvPicPr>
          <p:cNvPr id="440" name="" descr=""/>
          <p:cNvPicPr/>
          <p:nvPr/>
        </p:nvPicPr>
        <p:blipFill>
          <a:blip r:embed="rId2"/>
          <a:stretch/>
        </p:blipFill>
        <p:spPr>
          <a:xfrm>
            <a:off x="10744200" y="228960"/>
            <a:ext cx="1143360" cy="10454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4DC5A58-0690-4A0A-92DA-55D0308C7EE3}" type="slidenum">
              <a:t>19</a:t>
            </a:fld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" descr=""/>
          <p:cNvPicPr/>
          <p:nvPr/>
        </p:nvPicPr>
        <p:blipFill>
          <a:blip r:embed="rId1"/>
          <a:stretch/>
        </p:blipFill>
        <p:spPr>
          <a:xfrm>
            <a:off x="8229600" y="410400"/>
            <a:ext cx="1723680" cy="961560"/>
          </a:xfrm>
          <a:prstGeom prst="rect">
            <a:avLst/>
          </a:prstGeom>
          <a:ln w="0">
            <a:noFill/>
          </a:ln>
        </p:spPr>
      </p:pic>
      <p:sp>
        <p:nvSpPr>
          <p:cNvPr id="385" name="PlaceHolder 1"/>
          <p:cNvSpPr>
            <a:spLocks noGrp="1"/>
          </p:cNvSpPr>
          <p:nvPr>
            <p:ph/>
          </p:nvPr>
        </p:nvSpPr>
        <p:spPr>
          <a:xfrm>
            <a:off x="609840" y="159084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0" algn="ctr">
              <a:lnSpc>
                <a:spcPct val="9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Audience: Linux admins, z/VM admins, z/VSE admins, </a:t>
            </a:r>
            <a:br>
              <a:rPr sz="3600"/>
            </a:b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cybersec aficionados, curious workshop attendees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9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Today’s goal: understand basic Tor concepts, see how </a:t>
            </a:r>
            <a:br>
              <a:rPr sz="3600"/>
            </a:b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to use Tor with z/VM, conclude “</a:t>
            </a:r>
            <a:r>
              <a:rPr b="0" i="1" lang="en-US" sz="3600" spc="-1" strike="noStrike">
                <a:solidFill>
                  <a:srgbClr val="000000"/>
                </a:solidFill>
                <a:latin typeface="Calibri"/>
              </a:rPr>
              <a:t>we gotta have that!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”, </a:t>
            </a:r>
            <a:br>
              <a:rPr sz="3600"/>
            </a:b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use it, tell friends, stay out of trouble (IT dept, NSA)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9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en-US" sz="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8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9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i="1" lang="en-US" sz="3600" spc="-1" strike="noStrike">
                <a:solidFill>
                  <a:srgbClr val="000000"/>
                </a:solidFill>
                <a:latin typeface="Calibri"/>
              </a:rPr>
              <a:t>Tor can’t help you if you don’t use it right.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90000"/>
              </a:lnSpc>
              <a:spcAft>
                <a:spcPts val="1199"/>
              </a:spcAft>
              <a:buNone/>
              <a:tabLst>
                <a:tab algn="l" pos="0"/>
              </a:tabLst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3FDB012E-97C1-41D4-82C2-C1C53AA8C651}" type="slidenum">
              <a:t>2</a:t>
            </a:fld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Using Tor – PuTTY 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2" name="" descr=""/>
          <p:cNvPicPr/>
          <p:nvPr/>
        </p:nvPicPr>
        <p:blipFill>
          <a:blip r:embed="rId1"/>
          <a:stretch/>
        </p:blipFill>
        <p:spPr>
          <a:xfrm>
            <a:off x="1833120" y="1626840"/>
            <a:ext cx="8597520" cy="3631680"/>
          </a:xfrm>
          <a:prstGeom prst="rect">
            <a:avLst/>
          </a:prstGeom>
          <a:ln w="0">
            <a:noFill/>
          </a:ln>
        </p:spPr>
      </p:pic>
      <p:pic>
        <p:nvPicPr>
          <p:cNvPr id="443" name="" descr=""/>
          <p:cNvPicPr/>
          <p:nvPr/>
        </p:nvPicPr>
        <p:blipFill>
          <a:blip r:embed="rId2"/>
          <a:stretch/>
        </p:blipFill>
        <p:spPr>
          <a:xfrm>
            <a:off x="10744200" y="228960"/>
            <a:ext cx="1143360" cy="10454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94A5CE1-D921-457C-ACE8-88CC00B1D15B}" type="slidenum">
              <a:t>20</a:t>
            </a:fld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Using Tor – X3270 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914400" y="1531800"/>
            <a:ext cx="1128672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20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    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x3270 \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        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-proxy socks4:127.0.0.1:9050 \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        </a:t>
            </a:r>
            <a:r>
              <a:rPr b="0" i="1" lang="en-US" sz="3600" spc="-1" strike="noStrike">
                <a:solidFill>
                  <a:srgbClr val="000000"/>
                </a:solidFill>
                <a:latin typeface="Calibri"/>
              </a:rPr>
              <a:t>xxxxxxxx</a:t>
            </a:r>
            <a:r>
              <a:rPr b="1" lang="en-US" sz="3600" spc="-1" strike="noStrike">
                <a:solidFill>
                  <a:srgbClr val="000000"/>
                </a:solidFill>
                <a:latin typeface="Courier New"/>
              </a:rPr>
              <a:t>.onion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6" name="" descr=""/>
          <p:cNvPicPr/>
          <p:nvPr/>
        </p:nvPicPr>
        <p:blipFill>
          <a:blip r:embed="rId1"/>
          <a:stretch/>
        </p:blipFill>
        <p:spPr>
          <a:xfrm>
            <a:off x="10477800" y="457200"/>
            <a:ext cx="1181160" cy="11811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71CE0DA-8A4B-4FAE-B952-6F9A214D742E}" type="slidenum">
              <a:t>21</a:t>
            </a:fld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D7E9D16-0A8F-478D-8911-0A53E95523B0}" type="slidenum">
              <a:t>22</a:t>
            </a:fld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What’s with the “dot onion”?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/>
          </p:nvPr>
        </p:nvSpPr>
        <p:spPr>
          <a:xfrm>
            <a:off x="955800" y="1531800"/>
            <a:ext cx="1124532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Introducing … </a:t>
            </a:r>
            <a:r>
              <a:rPr b="0" i="1" lang="en-US" sz="3600" spc="-1" strike="noStrike">
                <a:solidFill>
                  <a:srgbClr val="000000"/>
                </a:solidFill>
                <a:latin typeface="Calibri"/>
              </a:rPr>
              <a:t>hidden services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[the crowd cheers]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Traffic past an “exit node” is visible outside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Traffic handled by a “hidden service” is not visible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Hidden services are known by “</a:t>
            </a:r>
            <a:r>
              <a:rPr b="1" lang="en-US" sz="3600" spc="-1" strike="noStrike">
                <a:solidFill>
                  <a:srgbClr val="000000"/>
                </a:solidFill>
                <a:latin typeface="Courier New"/>
              </a:rPr>
              <a:t>.onion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” hostnames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9" name="" descr=""/>
          <p:cNvPicPr/>
          <p:nvPr/>
        </p:nvPicPr>
        <p:blipFill>
          <a:blip r:embed="rId1"/>
          <a:stretch/>
        </p:blipFill>
        <p:spPr>
          <a:xfrm>
            <a:off x="10458720" y="2076840"/>
            <a:ext cx="742680" cy="11235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BA2BECB-F201-4BC1-96A6-18C60622E25A}" type="slidenum">
              <a:t>23</a:t>
            </a:fld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" descr=""/>
          <p:cNvPicPr/>
          <p:nvPr/>
        </p:nvPicPr>
        <p:blipFill>
          <a:blip r:embed="rId1"/>
          <a:stretch/>
        </p:blipFill>
        <p:spPr>
          <a:xfrm>
            <a:off x="1600200" y="1143000"/>
            <a:ext cx="8915400" cy="4802760"/>
          </a:xfrm>
          <a:prstGeom prst="rect">
            <a:avLst/>
          </a:prstGeom>
          <a:ln w="0">
            <a:noFill/>
          </a:ln>
        </p:spPr>
      </p:pic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2453400" y="291960"/>
            <a:ext cx="9321840" cy="78840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Where’s Bob? 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2" name=""/>
          <p:cNvSpPr txBox="1"/>
          <p:nvPr/>
        </p:nvSpPr>
        <p:spPr>
          <a:xfrm>
            <a:off x="228600" y="3997080"/>
            <a:ext cx="1143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Your Tor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"/>
          <p:cNvSpPr/>
          <p:nvPr/>
        </p:nvSpPr>
        <p:spPr>
          <a:xfrm flipV="1">
            <a:off x="677160" y="2980080"/>
            <a:ext cx="1143000" cy="914400"/>
          </a:xfrm>
          <a:prstGeom prst="line">
            <a:avLst/>
          </a:prstGeom>
          <a:ln w="38160">
            <a:solidFill>
              <a:srgbClr val="b85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720" rIns="108720" tIns="63720" bIns="6372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"/>
          <p:cNvSpPr txBox="1"/>
          <p:nvPr/>
        </p:nvSpPr>
        <p:spPr>
          <a:xfrm>
            <a:off x="10744200" y="3200400"/>
            <a:ext cx="125748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No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exit node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5260024-1110-4BD1-AD61-0865C68797B7}" type="slidenum">
              <a:t>24</a:t>
            </a:fld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Does It Work?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/>
          </p:nvPr>
        </p:nvSpPr>
        <p:spPr>
          <a:xfrm>
            <a:off x="955440" y="1531800"/>
            <a:ext cx="104745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720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Yup, some say so.  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720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Not Even the NSA Can Crack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the State Dept's Favorite Anonymous Network”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 algn="r">
              <a:spcBef>
                <a:spcPts val="720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[Wikipedia, Foreign Policy, “The Cable”, wayback]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57" name="" descr=""/>
          <p:cNvPicPr/>
          <p:nvPr/>
        </p:nvPicPr>
        <p:blipFill>
          <a:blip r:embed="rId1"/>
          <a:stretch/>
        </p:blipFill>
        <p:spPr>
          <a:xfrm>
            <a:off x="7437600" y="685800"/>
            <a:ext cx="1477800" cy="14778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D8BA334-0327-42DC-802C-02C8A4E2FFDB}" type="slidenum">
              <a:t>25</a:t>
            </a:fld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Isn’t It Illegal?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/>
          </p:nvPr>
        </p:nvSpPr>
        <p:spPr>
          <a:xfrm>
            <a:off x="955440" y="1531800"/>
            <a:ext cx="104745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Not at all, though it does get bad press.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In its filing against Ross William Ulbricht (Dread Pirate </a:t>
            </a:r>
            <a:br>
              <a:rPr sz="3600"/>
            </a:b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Roberts) of Silk Road, the FBI acknowledged that Tor </a:t>
            </a:r>
            <a:br>
              <a:rPr sz="3600"/>
            </a:b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has “known legitimate uses”.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 algn="r">
              <a:spcBef>
                <a:spcPts val="720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[Wikipedia, UC Berkeley, wayback]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60" name="" descr=""/>
          <p:cNvPicPr/>
          <p:nvPr/>
        </p:nvPicPr>
        <p:blipFill>
          <a:blip r:embed="rId1"/>
          <a:stretch/>
        </p:blipFill>
        <p:spPr>
          <a:xfrm>
            <a:off x="9372600" y="1143000"/>
            <a:ext cx="1600200" cy="16002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A5BE916-0329-4A4C-B2D6-C3E4D51D94D5}" type="slidenum">
              <a:t>26</a:t>
            </a:fld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F029D69-0227-469D-8939-0FFC4964DFC5}" type="slidenum">
              <a:t>27</a:t>
            </a:fld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/>
          </p:nvPr>
        </p:nvSpPr>
        <p:spPr>
          <a:xfrm>
            <a:off x="955440" y="1531800"/>
            <a:ext cx="1124532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20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               “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But Rick, what’s this got to do with </a:t>
            </a:r>
            <a:r>
              <a:rPr b="0" i="1" lang="en-US" sz="3600" spc="-1" strike="noStrike">
                <a:solidFill>
                  <a:srgbClr val="000000"/>
                </a:solidFill>
                <a:latin typeface="Calibri"/>
              </a:rPr>
              <a:t>VM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?”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nuthin!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Except VM (and VSE, MVS, TPF) is in the same DC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Use “remote” (w/r/t the Tor host) hidden services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Use it where PKI won’t suffice; no conflict with PKI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No changes needed to VM (nor VSE, TPF, MVS)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title"/>
          </p:nvPr>
        </p:nvSpPr>
        <p:spPr>
          <a:xfrm>
            <a:off x="2416680" y="35460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Using Tor with z/VM 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F2C2029-06A2-447E-BD47-B611D4F9BFE5}" type="slidenum">
              <a:t>28</a:t>
            </a:fld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" descr=""/>
          <p:cNvPicPr/>
          <p:nvPr/>
        </p:nvPicPr>
        <p:blipFill>
          <a:blip r:embed="rId1"/>
          <a:stretch/>
        </p:blipFill>
        <p:spPr>
          <a:xfrm>
            <a:off x="1829160" y="2286000"/>
            <a:ext cx="1142640" cy="1142640"/>
          </a:xfrm>
          <a:prstGeom prst="rect">
            <a:avLst/>
          </a:prstGeom>
          <a:ln w="0">
            <a:noFill/>
          </a:ln>
        </p:spPr>
      </p:pic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2416680" y="35460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Using Tor with z/VM 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5" name=""/>
          <p:cNvSpPr/>
          <p:nvPr/>
        </p:nvSpPr>
        <p:spPr>
          <a:xfrm>
            <a:off x="8229600" y="1143000"/>
            <a:ext cx="2286000" cy="1371600"/>
          </a:xfrm>
          <a:prstGeom prst="rect">
            <a:avLst/>
          </a:prstGeom>
          <a:solidFill>
            <a:srgbClr val="70a0f0"/>
          </a:solidFill>
          <a:ln w="0">
            <a:solidFill>
              <a:srgbClr val="729fc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"/>
          <p:cNvSpPr/>
          <p:nvPr/>
        </p:nvSpPr>
        <p:spPr>
          <a:xfrm>
            <a:off x="8229600" y="2743200"/>
            <a:ext cx="2286000" cy="1371600"/>
          </a:xfrm>
          <a:prstGeom prst="rect">
            <a:avLst/>
          </a:prstGeom>
          <a:solidFill>
            <a:srgbClr val="70a0f0"/>
          </a:solidFill>
          <a:ln w="0">
            <a:solidFill>
              <a:srgbClr val="729fc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"/>
          <p:cNvSpPr/>
          <p:nvPr/>
        </p:nvSpPr>
        <p:spPr>
          <a:xfrm>
            <a:off x="8229600" y="4343400"/>
            <a:ext cx="2286000" cy="1371600"/>
          </a:xfrm>
          <a:prstGeom prst="rect">
            <a:avLst/>
          </a:prstGeom>
          <a:solidFill>
            <a:srgbClr val="70a0f0"/>
          </a:solidFill>
          <a:ln w="0">
            <a:solidFill>
              <a:srgbClr val="729fc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"/>
          <p:cNvSpPr/>
          <p:nvPr/>
        </p:nvSpPr>
        <p:spPr>
          <a:xfrm>
            <a:off x="2971800" y="2743200"/>
            <a:ext cx="2286000" cy="1371600"/>
          </a:xfrm>
          <a:prstGeom prst="rect">
            <a:avLst/>
          </a:prstGeom>
          <a:solidFill>
            <a:srgbClr val="70a0f0"/>
          </a:solidFill>
          <a:ln w="0">
            <a:solidFill>
              <a:srgbClr val="729fc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"/>
          <p:cNvSpPr txBox="1"/>
          <p:nvPr/>
        </p:nvSpPr>
        <p:spPr>
          <a:xfrm>
            <a:off x="3390120" y="3082680"/>
            <a:ext cx="1410480" cy="57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Linux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"/>
          <p:cNvSpPr txBox="1"/>
          <p:nvPr/>
        </p:nvSpPr>
        <p:spPr>
          <a:xfrm>
            <a:off x="8686800" y="3082680"/>
            <a:ext cx="1410480" cy="57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z/VSE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"/>
          <p:cNvSpPr txBox="1"/>
          <p:nvPr/>
        </p:nvSpPr>
        <p:spPr>
          <a:xfrm>
            <a:off x="8605800" y="4682880"/>
            <a:ext cx="1410480" cy="57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z/OS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"/>
          <p:cNvSpPr txBox="1"/>
          <p:nvPr/>
        </p:nvSpPr>
        <p:spPr>
          <a:xfrm>
            <a:off x="8686800" y="1482840"/>
            <a:ext cx="1410480" cy="57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z/VM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"/>
          <p:cNvSpPr/>
          <p:nvPr/>
        </p:nvSpPr>
        <p:spPr>
          <a:xfrm flipV="1">
            <a:off x="5468040" y="1843920"/>
            <a:ext cx="2514600" cy="1143000"/>
          </a:xfrm>
          <a:prstGeom prst="line">
            <a:avLst/>
          </a:prstGeom>
          <a:ln w="38160">
            <a:solidFill>
              <a:srgbClr val="b85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720" rIns="108720" tIns="63720" bIns="6372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"/>
          <p:cNvSpPr txBox="1"/>
          <p:nvPr/>
        </p:nvSpPr>
        <p:spPr>
          <a:xfrm>
            <a:off x="5943600" y="2057400"/>
            <a:ext cx="1143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port 23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"/>
          <p:cNvSpPr txBox="1"/>
          <p:nvPr/>
        </p:nvSpPr>
        <p:spPr>
          <a:xfrm>
            <a:off x="6858000" y="2286000"/>
            <a:ext cx="1143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port 80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"/>
          <p:cNvSpPr txBox="1"/>
          <p:nvPr/>
        </p:nvSpPr>
        <p:spPr>
          <a:xfrm>
            <a:off x="3452760" y="2168280"/>
            <a:ext cx="111924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port 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"/>
          <p:cNvSpPr txBox="1"/>
          <p:nvPr/>
        </p:nvSpPr>
        <p:spPr>
          <a:xfrm>
            <a:off x="685800" y="4343400"/>
            <a:ext cx="4572000" cy="182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Define a hidden service, 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some ports local, others remote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"/>
          <p:cNvSpPr/>
          <p:nvPr/>
        </p:nvSpPr>
        <p:spPr>
          <a:xfrm>
            <a:off x="4572000" y="2038680"/>
            <a:ext cx="0" cy="457200"/>
          </a:xfrm>
          <a:prstGeom prst="line">
            <a:avLst/>
          </a:prstGeom>
          <a:ln w="38160">
            <a:solidFill>
              <a:srgbClr val="b85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720" rIns="108720" tIns="63720" bIns="6372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87434DC-8747-41ED-AFC7-0648993E93F9}" type="slidenum">
              <a:t>29</a:t>
            </a:fld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disclaimer …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609480" y="1828800"/>
            <a:ext cx="10972440" cy="428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The content of this presentation is informational only. </a:t>
            </a: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The reader or attendee is responsible for his/her own </a:t>
            </a: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use of the concepts and examples presented herein.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In other words: Your mileage may vary. “It Depends.” </a:t>
            </a: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Results not typical. Actual mileage will probably be less. </a:t>
            </a: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Use only as directed. Do not fold, spindle, or mutilate. </a:t>
            </a: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Not to be taken on an empty stomach. </a:t>
            </a: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Refrigerate after opening.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88" name="" descr=""/>
          <p:cNvPicPr/>
          <p:nvPr/>
        </p:nvPicPr>
        <p:blipFill>
          <a:blip r:embed="rId1"/>
          <a:stretch/>
        </p:blipFill>
        <p:spPr>
          <a:xfrm>
            <a:off x="6858000" y="214920"/>
            <a:ext cx="1828800" cy="13852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30128142-62A8-4478-8206-76DE86B0F1A8}" type="slidenum">
              <a:t>3</a:t>
            </a:fld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" descr=""/>
          <p:cNvPicPr/>
          <p:nvPr/>
        </p:nvPicPr>
        <p:blipFill>
          <a:blip r:embed="rId1"/>
          <a:stretch/>
        </p:blipFill>
        <p:spPr>
          <a:xfrm>
            <a:off x="1829160" y="2286000"/>
            <a:ext cx="1142640" cy="1142640"/>
          </a:xfrm>
          <a:prstGeom prst="rect">
            <a:avLst/>
          </a:prstGeom>
          <a:ln w="0">
            <a:noFill/>
          </a:ln>
        </p:spPr>
      </p:pic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2416680" y="35460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Using Tor with all Z 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" name=""/>
          <p:cNvSpPr/>
          <p:nvPr/>
        </p:nvSpPr>
        <p:spPr>
          <a:xfrm>
            <a:off x="8229600" y="1143000"/>
            <a:ext cx="2286000" cy="1371600"/>
          </a:xfrm>
          <a:prstGeom prst="rect">
            <a:avLst/>
          </a:prstGeom>
          <a:solidFill>
            <a:srgbClr val="70a0f0"/>
          </a:solidFill>
          <a:ln w="0">
            <a:solidFill>
              <a:srgbClr val="729fc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"/>
          <p:cNvSpPr/>
          <p:nvPr/>
        </p:nvSpPr>
        <p:spPr>
          <a:xfrm>
            <a:off x="8229600" y="2743200"/>
            <a:ext cx="2286000" cy="1371600"/>
          </a:xfrm>
          <a:prstGeom prst="rect">
            <a:avLst/>
          </a:prstGeom>
          <a:solidFill>
            <a:srgbClr val="70a0f0"/>
          </a:solidFill>
          <a:ln w="0">
            <a:solidFill>
              <a:srgbClr val="729fc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"/>
          <p:cNvSpPr/>
          <p:nvPr/>
        </p:nvSpPr>
        <p:spPr>
          <a:xfrm>
            <a:off x="8229600" y="4343400"/>
            <a:ext cx="2286000" cy="1371600"/>
          </a:xfrm>
          <a:prstGeom prst="rect">
            <a:avLst/>
          </a:prstGeom>
          <a:solidFill>
            <a:srgbClr val="70a0f0"/>
          </a:solidFill>
          <a:ln w="0">
            <a:solidFill>
              <a:srgbClr val="729fc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"/>
          <p:cNvSpPr/>
          <p:nvPr/>
        </p:nvSpPr>
        <p:spPr>
          <a:xfrm>
            <a:off x="2971800" y="2743200"/>
            <a:ext cx="2286000" cy="1371600"/>
          </a:xfrm>
          <a:prstGeom prst="rect">
            <a:avLst/>
          </a:prstGeom>
          <a:solidFill>
            <a:srgbClr val="70a0f0"/>
          </a:solidFill>
          <a:ln w="0">
            <a:solidFill>
              <a:srgbClr val="729fc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"/>
          <p:cNvSpPr/>
          <p:nvPr/>
        </p:nvSpPr>
        <p:spPr>
          <a:xfrm>
            <a:off x="5486400" y="3429000"/>
            <a:ext cx="2514600" cy="0"/>
          </a:xfrm>
          <a:prstGeom prst="line">
            <a:avLst/>
          </a:prstGeom>
          <a:ln w="38160">
            <a:solidFill>
              <a:srgbClr val="b85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720" rIns="108720" tIns="-63720" bIns="-6372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"/>
          <p:cNvSpPr/>
          <p:nvPr/>
        </p:nvSpPr>
        <p:spPr>
          <a:xfrm>
            <a:off x="5477400" y="3886200"/>
            <a:ext cx="2523600" cy="1143000"/>
          </a:xfrm>
          <a:prstGeom prst="line">
            <a:avLst/>
          </a:prstGeom>
          <a:ln w="38160">
            <a:solidFill>
              <a:srgbClr val="b85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720" rIns="108720" tIns="63720" bIns="6372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"/>
          <p:cNvSpPr txBox="1"/>
          <p:nvPr/>
        </p:nvSpPr>
        <p:spPr>
          <a:xfrm>
            <a:off x="3390120" y="3082680"/>
            <a:ext cx="1410480" cy="57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Linux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"/>
          <p:cNvSpPr txBox="1"/>
          <p:nvPr/>
        </p:nvSpPr>
        <p:spPr>
          <a:xfrm>
            <a:off x="8686800" y="3082680"/>
            <a:ext cx="1410480" cy="57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z/VSE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"/>
          <p:cNvSpPr txBox="1"/>
          <p:nvPr/>
        </p:nvSpPr>
        <p:spPr>
          <a:xfrm>
            <a:off x="8605800" y="4682880"/>
            <a:ext cx="1410480" cy="57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z/OS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"/>
          <p:cNvSpPr txBox="1"/>
          <p:nvPr/>
        </p:nvSpPr>
        <p:spPr>
          <a:xfrm>
            <a:off x="8686800" y="1482840"/>
            <a:ext cx="1410480" cy="57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/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z/VM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"/>
          <p:cNvSpPr/>
          <p:nvPr/>
        </p:nvSpPr>
        <p:spPr>
          <a:xfrm>
            <a:off x="4572000" y="2057400"/>
            <a:ext cx="0" cy="457200"/>
          </a:xfrm>
          <a:prstGeom prst="line">
            <a:avLst/>
          </a:prstGeom>
          <a:ln w="38160">
            <a:solidFill>
              <a:srgbClr val="b85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720" rIns="108720" tIns="63720" bIns="6372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"/>
          <p:cNvSpPr/>
          <p:nvPr/>
        </p:nvSpPr>
        <p:spPr>
          <a:xfrm flipV="1">
            <a:off x="5468040" y="1843920"/>
            <a:ext cx="2514600" cy="1143000"/>
          </a:xfrm>
          <a:prstGeom prst="line">
            <a:avLst/>
          </a:prstGeom>
          <a:ln w="38160">
            <a:solidFill>
              <a:srgbClr val="b85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720" rIns="108720" tIns="63720" bIns="6372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"/>
          <p:cNvSpPr txBox="1"/>
          <p:nvPr/>
        </p:nvSpPr>
        <p:spPr>
          <a:xfrm>
            <a:off x="6858000" y="2286000"/>
            <a:ext cx="1143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port 80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"/>
          <p:cNvSpPr txBox="1"/>
          <p:nvPr/>
        </p:nvSpPr>
        <p:spPr>
          <a:xfrm>
            <a:off x="3452400" y="2168280"/>
            <a:ext cx="11196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port 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"/>
          <p:cNvSpPr txBox="1"/>
          <p:nvPr/>
        </p:nvSpPr>
        <p:spPr>
          <a:xfrm>
            <a:off x="5738760" y="4911480"/>
            <a:ext cx="180504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HS3 port 50000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"/>
          <p:cNvSpPr txBox="1"/>
          <p:nvPr/>
        </p:nvSpPr>
        <p:spPr>
          <a:xfrm>
            <a:off x="5943960" y="2057400"/>
            <a:ext cx="114264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port 23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"/>
          <p:cNvSpPr txBox="1"/>
          <p:nvPr/>
        </p:nvSpPr>
        <p:spPr>
          <a:xfrm>
            <a:off x="6400800" y="3539880"/>
            <a:ext cx="157644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HS2 port 23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"/>
          <p:cNvSpPr txBox="1"/>
          <p:nvPr/>
        </p:nvSpPr>
        <p:spPr>
          <a:xfrm>
            <a:off x="685800" y="4343400"/>
            <a:ext cx="4572000" cy="188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Define a hidden service, 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some ports local, others remote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Define a second hidden service, same box 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Define a third hidden service, same box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"/>
          <p:cNvSpPr txBox="1"/>
          <p:nvPr/>
        </p:nvSpPr>
        <p:spPr>
          <a:xfrm>
            <a:off x="5510520" y="4572000"/>
            <a:ext cx="157644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HS3 port 23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A1B65BD-AB04-45D7-B196-E904E6B31185}" type="slidenum">
              <a:t>30</a:t>
            </a:fld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98C725E-367C-48FA-8857-29F3AA9F24C1}" type="slidenum">
              <a:t>31</a:t>
            </a:fld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Getting Tor 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/>
          </p:nvPr>
        </p:nvSpPr>
        <p:spPr>
          <a:xfrm>
            <a:off x="955440" y="1531800"/>
            <a:ext cx="1124532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Get the source and compile it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72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2400" spc="-1" strike="noStrike">
                <a:solidFill>
                  <a:srgbClr val="000000"/>
                </a:solidFill>
                <a:latin typeface="Courier New"/>
              </a:rPr>
              <a:t>https://www.torproject.org/dist/tor-0.4.7.13.tar.gz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72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2400" spc="-1" strike="noStrike">
                <a:solidFill>
                  <a:srgbClr val="000000"/>
                </a:solidFill>
                <a:latin typeface="Courier New"/>
              </a:rPr>
              <a:t>https://www.torproject.org/dist/tor-0.4.7.13.tar.gz.asc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Get it from your software package repository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SUSE, Debian, RedHat and derivatives, BSD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02" name="" descr=""/>
          <p:cNvPicPr/>
          <p:nvPr/>
        </p:nvPicPr>
        <p:blipFill>
          <a:blip r:embed="rId1"/>
          <a:stretch/>
        </p:blipFill>
        <p:spPr>
          <a:xfrm>
            <a:off x="9601200" y="1600200"/>
            <a:ext cx="1218960" cy="12189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B377CB9-F2AF-4655-B8AE-C58ACDB7D377}" type="slidenum">
              <a:t>32</a:t>
            </a:fld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2363400" y="30132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Example RC file for Tor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/>
          </p:nvPr>
        </p:nvSpPr>
        <p:spPr>
          <a:xfrm>
            <a:off x="685800" y="1531800"/>
            <a:ext cx="1143000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20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Nickname myzvmsystem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ContactInfo zVM Master &lt;maint AT vm dot dom&gt;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720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…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05" name="" descr=""/>
          <p:cNvPicPr/>
          <p:nvPr/>
        </p:nvPicPr>
        <p:blipFill>
          <a:blip r:embed="rId1"/>
          <a:stretch/>
        </p:blipFill>
        <p:spPr>
          <a:xfrm>
            <a:off x="1943280" y="3848400"/>
            <a:ext cx="2857320" cy="14094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5409E36-DB0D-4B38-AB45-A93579048A6A}" type="slidenum">
              <a:t>33</a:t>
            </a:fld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" descr=""/>
          <p:cNvPicPr/>
          <p:nvPr/>
        </p:nvPicPr>
        <p:blipFill>
          <a:blip r:embed="rId1"/>
          <a:stretch/>
        </p:blipFill>
        <p:spPr>
          <a:xfrm>
            <a:off x="1828800" y="4953240"/>
            <a:ext cx="2971440" cy="1676160"/>
          </a:xfrm>
          <a:prstGeom prst="rect">
            <a:avLst/>
          </a:prstGeom>
          <a:ln w="0">
            <a:noFill/>
          </a:ln>
        </p:spPr>
      </p:pic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2363400" y="30132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Example RC file with Hidden Service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/>
          </p:nvPr>
        </p:nvSpPr>
        <p:spPr>
          <a:xfrm>
            <a:off x="955440" y="1531800"/>
            <a:ext cx="11160360" cy="480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20"/>
              </a:spcBef>
              <a:buNone/>
            </a:pP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…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HiddenServiceDir  /var/tor/hidden_service/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HiddenServicePort    22 192.168.29.</a:t>
            </a:r>
            <a:r>
              <a:rPr b="1" lang="en-US" sz="3200" spc="-1" strike="noStrike" u="sng">
                <a:solidFill>
                  <a:srgbClr val="000000"/>
                </a:solidFill>
                <a:uFillTx/>
                <a:latin typeface="Courier New"/>
              </a:rPr>
              <a:t>111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:22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HiddenServicePort    23 192.168.29.</a:t>
            </a:r>
            <a:r>
              <a:rPr b="1" lang="en-US" sz="3200" spc="-1" strike="noStrike" u="sng">
                <a:solidFill>
                  <a:srgbClr val="000000"/>
                </a:solidFill>
                <a:uFillTx/>
                <a:latin typeface="Courier New"/>
              </a:rPr>
              <a:t>222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:23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HiddenServicePort    80 192.168.29.</a:t>
            </a:r>
            <a:r>
              <a:rPr b="1" lang="en-US" sz="3200" spc="-1" strike="noStrike" u="sng">
                <a:solidFill>
                  <a:srgbClr val="000000"/>
                </a:solidFill>
                <a:uFillTx/>
                <a:latin typeface="Courier New"/>
              </a:rPr>
              <a:t>222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:80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284DB66-B100-46D1-A290-F2D65EBB93B6}" type="slidenum">
              <a:t>34</a:t>
            </a:fld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Demo Time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/>
          </p:nvPr>
        </p:nvSpPr>
        <p:spPr>
          <a:xfrm>
            <a:off x="946800" y="1828800"/>
            <a:ext cx="10483200" cy="466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318DBED-99D8-4C1A-BBF4-418230FA528F}" type="slidenum">
              <a:t>35</a:t>
            </a:fld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.onion addresses (.onion hostnames)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/>
          </p:nvPr>
        </p:nvSpPr>
        <p:spPr>
          <a:xfrm>
            <a:off x="946800" y="1828800"/>
            <a:ext cx="10483200" cy="466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20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The long and the short of it …  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Originally: 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	</a:t>
            </a:r>
            <a:r>
              <a:rPr b="1" lang="en-US" sz="3600" spc="-1" strike="noStrike">
                <a:solidFill>
                  <a:srgbClr val="000000"/>
                </a:solidFill>
                <a:latin typeface="Courier New"/>
                <a:ea typeface="Droid Sans Fallback"/>
              </a:rPr>
              <a:t>2hiyjpes6xu5ds7l.onion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  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Currently: 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	</a:t>
            </a:r>
            <a:r>
              <a:rPr b="1" lang="en-US" sz="3600" spc="-1" strike="noStrike">
                <a:solidFill>
                  <a:srgbClr val="000000"/>
                </a:solidFill>
                <a:latin typeface="Courier New"/>
                <a:ea typeface="Droid Sans Fallback"/>
              </a:rPr>
              <a:t>au3nlomcvi3udaa3</a:t>
            </a:r>
            <a:br>
              <a:rPr sz="3600"/>
            </a:b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	</a:t>
            </a:r>
            <a:r>
              <a:rPr b="1" lang="en-US" sz="3600" spc="-1" strike="noStrike">
                <a:solidFill>
                  <a:srgbClr val="000000"/>
                </a:solidFill>
                <a:latin typeface="Courier New"/>
                <a:ea typeface="Droid Sans Fallback"/>
              </a:rPr>
              <a:t>ihuezqbto4bravrd</a:t>
            </a:r>
            <a:br>
              <a:rPr sz="3600"/>
            </a:b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	</a:t>
            </a:r>
            <a:r>
              <a:rPr b="1" lang="en-US" sz="3600" spc="-1" strike="noStrike">
                <a:solidFill>
                  <a:srgbClr val="000000"/>
                </a:solidFill>
                <a:latin typeface="Courier New"/>
                <a:ea typeface="Droid Sans Fallback"/>
              </a:rPr>
              <a:t>43wvehyhq24ricqk</a:t>
            </a:r>
            <a:br>
              <a:rPr sz="3600"/>
            </a:b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	</a:t>
            </a:r>
            <a:r>
              <a:rPr b="1" lang="en-US" sz="3600" spc="-1" strike="noStrike">
                <a:solidFill>
                  <a:srgbClr val="000000"/>
                </a:solidFill>
                <a:latin typeface="Courier New"/>
                <a:ea typeface="Droid Sans Fallback"/>
              </a:rPr>
              <a:t>kwy2csyd.onion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  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C18B692-E8FE-4FAA-AB4E-281593E01D3D}" type="slidenum">
              <a:t>36</a:t>
            </a:fld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Popular .onion Sites 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946800" y="1828800"/>
            <a:ext cx="10483200" cy="466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Protonmail  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Keybase  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Debian  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DuckDuckGo  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Facebook  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roid Sans Fallback"/>
              </a:rPr>
              <a:t>If the site also has a public address, does it need HS?  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720"/>
              </a:spcBef>
              <a:buNone/>
            </a:pP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15" name="" descr=""/>
          <p:cNvPicPr/>
          <p:nvPr/>
        </p:nvPicPr>
        <p:blipFill>
          <a:blip r:embed="rId1"/>
          <a:stretch/>
        </p:blipFill>
        <p:spPr>
          <a:xfrm>
            <a:off x="5685840" y="1477080"/>
            <a:ext cx="1097280" cy="1097280"/>
          </a:xfrm>
          <a:prstGeom prst="rect">
            <a:avLst/>
          </a:prstGeom>
          <a:ln w="0">
            <a:noFill/>
          </a:ln>
        </p:spPr>
      </p:pic>
      <p:pic>
        <p:nvPicPr>
          <p:cNvPr id="516" name="" descr=""/>
          <p:cNvPicPr/>
          <p:nvPr/>
        </p:nvPicPr>
        <p:blipFill>
          <a:blip r:embed="rId2"/>
          <a:stretch/>
        </p:blipFill>
        <p:spPr>
          <a:xfrm>
            <a:off x="7909560" y="1965960"/>
            <a:ext cx="1005840" cy="1005840"/>
          </a:xfrm>
          <a:prstGeom prst="rect">
            <a:avLst/>
          </a:prstGeom>
          <a:ln w="0">
            <a:noFill/>
          </a:ln>
        </p:spPr>
      </p:pic>
      <p:pic>
        <p:nvPicPr>
          <p:cNvPr id="517" name="" descr=""/>
          <p:cNvPicPr/>
          <p:nvPr/>
        </p:nvPicPr>
        <p:blipFill>
          <a:blip r:embed="rId3"/>
          <a:stretch/>
        </p:blipFill>
        <p:spPr>
          <a:xfrm>
            <a:off x="6172200" y="2686320"/>
            <a:ext cx="1097280" cy="971640"/>
          </a:xfrm>
          <a:prstGeom prst="rect">
            <a:avLst/>
          </a:prstGeom>
          <a:ln w="0">
            <a:noFill/>
          </a:ln>
        </p:spPr>
      </p:pic>
      <p:pic>
        <p:nvPicPr>
          <p:cNvPr id="518" name="" descr=""/>
          <p:cNvPicPr/>
          <p:nvPr/>
        </p:nvPicPr>
        <p:blipFill>
          <a:blip r:embed="rId4"/>
          <a:stretch/>
        </p:blipFill>
        <p:spPr>
          <a:xfrm>
            <a:off x="7315560" y="3200760"/>
            <a:ext cx="1361880" cy="9126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B016EAB-9009-4B02-A106-687D9690142B}" type="slidenum">
              <a:t>37</a:t>
            </a:fld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ABDCCE9-280D-4AF9-B03A-69C1CE16F7CB}" type="slidenum">
              <a:t>38</a:t>
            </a:fld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The Pain of Certificate Management 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Generate a private key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Generate a certificate request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Submit the request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…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wait …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Install the certificate, install intermediates?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Come back next year, do it all over again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21" name="" descr=""/>
          <p:cNvPicPr/>
          <p:nvPr/>
        </p:nvPicPr>
        <p:blipFill>
          <a:blip r:embed="rId1"/>
          <a:stretch/>
        </p:blipFill>
        <p:spPr>
          <a:xfrm>
            <a:off x="9687240" y="4572000"/>
            <a:ext cx="1742760" cy="9997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1982A28-DCBF-4220-8A77-CBD43A46024F}" type="slidenum">
              <a:t>39</a:t>
            </a:fld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special disclaimer …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/>
          </p:nvPr>
        </p:nvSpPr>
        <p:spPr>
          <a:xfrm>
            <a:off x="1143000" y="1828800"/>
            <a:ext cx="9829800" cy="428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Many enterprises frown on this, even the presentation. </a:t>
            </a: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They consider Tor not suitable for corporate use. </a:t>
            </a: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We will show some examples. </a:t>
            </a:r>
            <a:br>
              <a:rPr sz="3200"/>
            </a:b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The Workshop organizers do not want to give the idea </a:t>
            </a: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that they sanction using something as fringe as Tor.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91" name="" descr=""/>
          <p:cNvPicPr/>
          <p:nvPr/>
        </p:nvPicPr>
        <p:blipFill>
          <a:blip r:embed="rId1"/>
          <a:stretch/>
        </p:blipFill>
        <p:spPr>
          <a:xfrm>
            <a:off x="5029200" y="4686480"/>
            <a:ext cx="1142640" cy="10285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BB6BF88-2FA5-4B03-8081-851E4D176442}" type="slidenum">
              <a:t>4</a:t>
            </a:fld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The Pain of Certificate Management 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/>
          </p:nvPr>
        </p:nvSpPr>
        <p:spPr>
          <a:xfrm>
            <a:off x="609480" y="1828800"/>
            <a:ext cx="10972440" cy="428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Which CA to use?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In-house CA needed?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Costs of certificates justified?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There is no Easy Button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SSH, PGP, Tor, different trust models each with their own issues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1201AE3-D41F-46BC-B9E2-C8BDC74A442F}" type="slidenum">
              <a:t>40</a:t>
            </a:fld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The Pain of Certificate Management 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Comparing Tor with PKI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No CA to trust (but must trust the Tor network)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No certificate to manage (hidden service key is automatic)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Full anonymization (connections are not easily tracked)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2D8B568-5FBB-4074-9EB8-8D0BBB597C1B}" type="slidenum">
              <a:t>41</a:t>
            </a:fld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The Pain of Certificate Management 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One of the inherent problems of standard HTTPS is that </a:t>
            </a: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trust put in a website is defined by </a:t>
            </a:r>
            <a:r>
              <a:rPr b="0" lang="en-US" sz="3200" spc="-1" strike="noStrike" u="sng">
                <a:solidFill>
                  <a:srgbClr val="000000"/>
                </a:solidFill>
                <a:uFillTx/>
                <a:latin typeface="Calibri"/>
              </a:rPr>
              <a:t>certificate authorities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: </a:t>
            </a: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 hierarchical and </a:t>
            </a:r>
            <a:r>
              <a:rPr b="0" lang="en-US" sz="3200" spc="-1" strike="noStrike" u="sng">
                <a:solidFill>
                  <a:srgbClr val="000000"/>
                </a:solidFill>
                <a:uFillTx/>
                <a:latin typeface="Calibri"/>
              </a:rPr>
              <a:t>closed set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of companies and governmental </a:t>
            </a: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institutions approved by your </a:t>
            </a:r>
            <a:r>
              <a:rPr b="0" lang="en-US" sz="3200" spc="-1" strike="noStrike" u="sng">
                <a:solidFill>
                  <a:srgbClr val="000000"/>
                </a:solidFill>
                <a:uFillTx/>
                <a:latin typeface="Calibri"/>
              </a:rPr>
              <a:t>web browser vendor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. This model </a:t>
            </a: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of trust has long been criticized and proven … to be vulnerable </a:t>
            </a: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to attacks …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F3D491E-891E-4F9F-A384-02449D3B0364}" type="slidenum">
              <a:t>42</a:t>
            </a:fld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2363400" y="30132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Trust Models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29" name="" descr=""/>
          <p:cNvPicPr/>
          <p:nvPr/>
        </p:nvPicPr>
        <p:blipFill>
          <a:blip r:embed="rId1"/>
          <a:stretch/>
        </p:blipFill>
        <p:spPr>
          <a:xfrm>
            <a:off x="3256560" y="1773720"/>
            <a:ext cx="5847840" cy="3857400"/>
          </a:xfrm>
          <a:prstGeom prst="rect">
            <a:avLst/>
          </a:prstGeom>
          <a:ln w="0">
            <a:noFill/>
          </a:ln>
        </p:spPr>
      </p:pic>
      <p:sp>
        <p:nvSpPr>
          <p:cNvPr id="530" name="PlaceHolder 2"/>
          <p:cNvSpPr>
            <a:spLocks noGrp="1"/>
          </p:cNvSpPr>
          <p:nvPr>
            <p:ph/>
          </p:nvPr>
        </p:nvSpPr>
        <p:spPr>
          <a:xfrm>
            <a:off x="4892040" y="1443960"/>
            <a:ext cx="1247400" cy="46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Root CA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/>
          </p:nvPr>
        </p:nvSpPr>
        <p:spPr>
          <a:xfrm>
            <a:off x="1998360" y="2714760"/>
            <a:ext cx="2436480" cy="46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indent="0">
              <a:spcBef>
                <a:spcPts val="1417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Intermediate CA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2" name="PlaceHolder 4"/>
          <p:cNvSpPr>
            <a:spLocks noGrp="1"/>
          </p:cNvSpPr>
          <p:nvPr>
            <p:ph/>
          </p:nvPr>
        </p:nvSpPr>
        <p:spPr>
          <a:xfrm>
            <a:off x="1691640" y="3729960"/>
            <a:ext cx="1613520" cy="46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Issuing CA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3" name="PlaceHolder 5"/>
          <p:cNvSpPr>
            <a:spLocks noGrp="1"/>
          </p:cNvSpPr>
          <p:nvPr>
            <p:ph/>
          </p:nvPr>
        </p:nvSpPr>
        <p:spPr>
          <a:xfrm>
            <a:off x="9130680" y="2632680"/>
            <a:ext cx="1613520" cy="46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Issuing CA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3D5A8529-DAD8-483E-8E7C-BC1AF876C249}" type="slidenum">
              <a:t>43</a:t>
            </a:fld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2363400" y="30132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Trust Models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35" name="" descr=""/>
          <p:cNvPicPr/>
          <p:nvPr/>
        </p:nvPicPr>
        <p:blipFill>
          <a:blip r:embed="rId1"/>
          <a:stretch/>
        </p:blipFill>
        <p:spPr>
          <a:xfrm>
            <a:off x="457200" y="1143000"/>
            <a:ext cx="11201400" cy="48006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742DF7B-4849-43BB-974A-0D86753961C0}" type="slidenum">
              <a:t>44</a:t>
            </a:fld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7B25AFF-DF48-4327-A476-E227A32D29C2}" type="slidenum">
              <a:t>45</a:t>
            </a:fld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Three kinds of Tor nodes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Exit Node (or “exit relay”, seen above)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Relay Node (“guard” or “middle”, generally safe from worry)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Bridge Node (unpublished exit)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37" name="" descr=""/>
          <p:cNvPicPr/>
          <p:nvPr/>
        </p:nvPicPr>
        <p:blipFill>
          <a:blip r:embed="rId1"/>
          <a:stretch/>
        </p:blipFill>
        <p:spPr>
          <a:xfrm>
            <a:off x="10605600" y="274320"/>
            <a:ext cx="1190160" cy="1190160"/>
          </a:xfrm>
          <a:prstGeom prst="rect">
            <a:avLst/>
          </a:prstGeom>
          <a:ln w="0">
            <a:noFill/>
          </a:ln>
        </p:spPr>
      </p:pic>
      <p:sp>
        <p:nvSpPr>
          <p:cNvPr id="538" name="PlaceHolder 2"/>
          <p:cNvSpPr>
            <a:spLocks noGrp="1"/>
          </p:cNvSpPr>
          <p:nvPr>
            <p:ph type="title"/>
          </p:nvPr>
        </p:nvSpPr>
        <p:spPr>
          <a:xfrm>
            <a:off x="2390040" y="32796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Exit Node Extras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9" name=""/>
          <p:cNvSpPr/>
          <p:nvPr/>
        </p:nvSpPr>
        <p:spPr>
          <a:xfrm flipH="1">
            <a:off x="7543800" y="2514600"/>
            <a:ext cx="1170720" cy="457200"/>
          </a:xfrm>
          <a:prstGeom prst="line">
            <a:avLst/>
          </a:prstGeom>
          <a:ln w="38160">
            <a:solidFill>
              <a:srgbClr val="b85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720" rIns="108720" tIns="63720" bIns="6372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"/>
          <p:cNvSpPr txBox="1"/>
          <p:nvPr/>
        </p:nvSpPr>
        <p:spPr>
          <a:xfrm>
            <a:off x="8915400" y="1828800"/>
            <a:ext cx="285768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This was</a:t>
            </a:r>
            <a:br>
              <a:rPr sz="2800"/>
            </a:b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my mistake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"/>
          <p:cNvSpPr/>
          <p:nvPr/>
        </p:nvSpPr>
        <p:spPr>
          <a:xfrm flipH="1" flipV="1">
            <a:off x="7296840" y="3913920"/>
            <a:ext cx="1627920" cy="663120"/>
          </a:xfrm>
          <a:prstGeom prst="line">
            <a:avLst/>
          </a:prstGeom>
          <a:ln w="38160">
            <a:solidFill>
              <a:srgbClr val="b85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720" rIns="108720" tIns="63720" bIns="6372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"/>
          <p:cNvSpPr txBox="1"/>
          <p:nvPr/>
        </p:nvSpPr>
        <p:spPr>
          <a:xfrm>
            <a:off x="9029520" y="4343760"/>
            <a:ext cx="308628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Hidden services</a:t>
            </a:r>
            <a:br>
              <a:rPr sz="2800"/>
            </a:b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live here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AFFDFEE-237A-47E3-9FE0-6F8C1F75272B}" type="slidenum">
              <a:t>46</a:t>
            </a:fld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To run an exit node, in your “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torrc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” file: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ORPort 9001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DirPort 9030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2020, doing research for a Tor talk, </a:t>
            </a: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 left an exit node running … at home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44" name="" descr=""/>
          <p:cNvPicPr/>
          <p:nvPr/>
        </p:nvPicPr>
        <p:blipFill>
          <a:blip r:embed="rId1"/>
          <a:stretch/>
        </p:blipFill>
        <p:spPr>
          <a:xfrm>
            <a:off x="10605600" y="274320"/>
            <a:ext cx="1190160" cy="1190160"/>
          </a:xfrm>
          <a:prstGeom prst="rect">
            <a:avLst/>
          </a:prstGeom>
          <a:ln w="0">
            <a:noFill/>
          </a:ln>
        </p:spPr>
      </p:pic>
      <p:sp>
        <p:nvSpPr>
          <p:cNvPr id="545" name="PlaceHolder 2"/>
          <p:cNvSpPr>
            <a:spLocks noGrp="1"/>
          </p:cNvSpPr>
          <p:nvPr>
            <p:ph type="title"/>
          </p:nvPr>
        </p:nvSpPr>
        <p:spPr>
          <a:xfrm>
            <a:off x="2390040" y="32796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Exit Node Extras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728A12B-3D27-4D1B-8FFC-4C6028C266CD}" type="slidenum">
              <a:t>47</a:t>
            </a:fld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Home residential IP address suddenly blocked by …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Roboto"/>
              </a:rPr>
              <a:t>Key Bank,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Roboto"/>
              </a:rPr>
              <a:t>Capital One credit card issuer,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Roboto"/>
              </a:rPr>
              <a:t>Verizon Wireless cellular provider,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Roboto"/>
              </a:rPr>
              <a:t>Norwegian Cruise Line,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Zoom conferencing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47" name="" descr=""/>
          <p:cNvPicPr/>
          <p:nvPr/>
        </p:nvPicPr>
        <p:blipFill>
          <a:blip r:embed="rId1"/>
          <a:stretch/>
        </p:blipFill>
        <p:spPr>
          <a:xfrm>
            <a:off x="8915400" y="3429000"/>
            <a:ext cx="1234440" cy="1524240"/>
          </a:xfrm>
          <a:prstGeom prst="rect">
            <a:avLst/>
          </a:prstGeom>
          <a:ln w="0">
            <a:noFill/>
          </a:ln>
        </p:spPr>
      </p:pic>
      <p:sp>
        <p:nvSpPr>
          <p:cNvPr id="548" name="PlaceHolder 2"/>
          <p:cNvSpPr>
            <a:spLocks noGrp="1"/>
          </p:cNvSpPr>
          <p:nvPr>
            <p:ph type="title"/>
          </p:nvPr>
        </p:nvSpPr>
        <p:spPr>
          <a:xfrm>
            <a:off x="2390040" y="32796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Exit Node Extras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F32E592-3590-4397-9809-523C637B64FD}" type="slidenum">
              <a:t>48</a:t>
            </a:fld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" descr=""/>
          <p:cNvPicPr/>
          <p:nvPr/>
        </p:nvPicPr>
        <p:blipFill>
          <a:blip r:embed="rId1"/>
          <a:stretch/>
        </p:blipFill>
        <p:spPr>
          <a:xfrm>
            <a:off x="132840" y="1188720"/>
            <a:ext cx="11991600" cy="5590800"/>
          </a:xfrm>
          <a:prstGeom prst="rect">
            <a:avLst/>
          </a:prstGeom>
          <a:ln w="0">
            <a:noFill/>
          </a:ln>
        </p:spPr>
      </p:pic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2390040" y="32796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Exit Node Extras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90F675A-A20F-4A9D-8762-494A7DCAE739}" type="slidenum">
              <a:t>49</a:t>
            </a:fld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89F38A8-BFE5-4601-9296-4F86F78C6095}" type="slidenum">
              <a:t>5</a:t>
            </a:fld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" descr=""/>
          <p:cNvPicPr/>
          <p:nvPr/>
        </p:nvPicPr>
        <p:blipFill>
          <a:blip r:embed="rId1"/>
          <a:stretch/>
        </p:blipFill>
        <p:spPr>
          <a:xfrm>
            <a:off x="1086120" y="1600200"/>
            <a:ext cx="10115280" cy="4343400"/>
          </a:xfrm>
          <a:prstGeom prst="rect">
            <a:avLst/>
          </a:prstGeom>
          <a:ln w="0">
            <a:noFill/>
          </a:ln>
        </p:spPr>
      </p:pic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2390040" y="32796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Exit Node Extras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03ADACD-C407-49AA-9490-B15D7885D845}" type="slidenum">
              <a:t>50</a:t>
            </a:fld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" descr=""/>
          <p:cNvPicPr/>
          <p:nvPr/>
        </p:nvPicPr>
        <p:blipFill>
          <a:blip r:embed="rId1"/>
          <a:stretch/>
        </p:blipFill>
        <p:spPr>
          <a:xfrm>
            <a:off x="6400800" y="1143000"/>
            <a:ext cx="4617720" cy="1037160"/>
          </a:xfrm>
          <a:prstGeom prst="rect">
            <a:avLst/>
          </a:prstGeom>
          <a:ln w="0">
            <a:noFill/>
          </a:ln>
        </p:spPr>
      </p:pic>
      <p:sp>
        <p:nvSpPr>
          <p:cNvPr id="554" name="PlaceHolder 1"/>
          <p:cNvSpPr>
            <a:spLocks noGrp="1"/>
          </p:cNvSpPr>
          <p:nvPr>
            <p:ph/>
          </p:nvPr>
        </p:nvSpPr>
        <p:spPr>
          <a:xfrm>
            <a:off x="609840" y="1828800"/>
            <a:ext cx="10972440" cy="4287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Further response …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Although some users of the TOR project are using it for good intentions and so forth,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it is also a place where nefarious users can also perform anonymous malicious attacks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and attempt fraudulent activities. Thus, Verizon deems the project's network as risky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and restricts communications from their TOR Exit Nodes. As a security specialist,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we hope you can understand this position. We apologize for the inconvenience.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However, it is for the security of all our Verizon clients.”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 type="title"/>
          </p:nvPr>
        </p:nvSpPr>
        <p:spPr>
          <a:xfrm>
            <a:off x="2390040" y="32796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Exit Node Extras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A2A4228-6657-442E-A84D-6C12C3AFDA0C}" type="slidenum">
              <a:t>51</a:t>
            </a:fld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792432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buNone/>
            </a:pPr>
            <a:endParaRPr b="1" lang="en-US" sz="4400" spc="-1" strike="noStrike">
              <a:solidFill>
                <a:srgbClr val="4f6228"/>
              </a:solidFill>
              <a:latin typeface="Calibri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/>
          </p:nvPr>
        </p:nvSpPr>
        <p:spPr>
          <a:xfrm>
            <a:off x="609480" y="159048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this slide intentionally left blank”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07EC176-0CB2-453D-BA2D-499245B84963}" type="slidenum">
              <a:t>52</a:t>
            </a:fld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/>
          </p:nvPr>
        </p:nvSpPr>
        <p:spPr>
          <a:xfrm>
            <a:off x="609480" y="1828800"/>
            <a:ext cx="10972440" cy="4287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Tor is a tool providing anonymity (privacy)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Tor Hidden Services provide strong end-to-end encryption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do not interfere with other security protocols (e.g., TLS)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do not require changes to VM or sibling systems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Tor is easy to run and configure and relatively easy to use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title"/>
          </p:nvPr>
        </p:nvSpPr>
        <p:spPr>
          <a:xfrm>
            <a:off x="2416680" y="354600"/>
            <a:ext cx="969912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Conclusion … maybe </a:t>
            </a:r>
            <a:r>
              <a:rPr b="1" i="1" lang="en-US" sz="4400" spc="-1" strike="noStrike">
                <a:solidFill>
                  <a:srgbClr val="4f6228"/>
                </a:solidFill>
                <a:latin typeface="Calibri"/>
              </a:rPr>
              <a:t>you</a:t>
            </a: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 should use Tor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FC97B31-8119-4F76-AB33-1A404ED861AA}" type="slidenum">
              <a:t>53</a:t>
            </a:fld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/>
          </p:nvPr>
        </p:nvSpPr>
        <p:spPr>
          <a:xfrm>
            <a:off x="609480" y="1590480"/>
            <a:ext cx="115826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spcBef>
                <a:spcPts val="1417"/>
              </a:spcBef>
              <a:buNone/>
            </a:pPr>
            <a:r>
              <a:rPr b="0" i="1" lang="en-US" sz="4800" spc="-1" strike="noStrike">
                <a:solidFill>
                  <a:srgbClr val="000000"/>
                </a:solidFill>
                <a:latin typeface="Calibri"/>
              </a:rPr>
              <a:t>Thank you!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1417"/>
              </a:spcBef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</a:rPr>
              <a:t>http://www.casita.net/vmworkshop/2023/torforzvm.ppt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</a:rPr>
              <a:t>http://www.casita.net/vmworkshop/2023/torforzvm/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8026584-A011-43BD-BBD5-E68EED24346E}" type="slidenum">
              <a:t>54</a:t>
            </a:fld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/>
          </p:nvPr>
        </p:nvSpPr>
        <p:spPr>
          <a:xfrm>
            <a:off x="609480" y="1590480"/>
            <a:ext cx="115826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spcBef>
                <a:spcPts val="1417"/>
              </a:spcBef>
              <a:buNone/>
            </a:pPr>
            <a:r>
              <a:rPr b="0" i="1" lang="en-US" sz="4800" spc="-1" strike="noStrike">
                <a:solidFill>
                  <a:srgbClr val="000000"/>
                </a:solidFill>
                <a:latin typeface="Calibri"/>
              </a:rPr>
              <a:t>Thank you!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1417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Or when you’re “on” Tor …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</a:rPr>
              <a:t>[]=au3nlomcvi3udaa3ihuezqbto4bravrd43wvehyhq24ricqkkwy2csyd.onion</a:t>
            </a:r>
            <a:r>
              <a:rPr b="1" lang="en-US" sz="2800" spc="-1" strike="noStrike">
                <a:solidFill>
                  <a:srgbClr val="000000"/>
                </a:solidFill>
                <a:latin typeface="Courier New"/>
              </a:rPr>
              <a:t>  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1417"/>
              </a:spcBef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</a:rPr>
              <a:t>http://[]/vmworkshop/2023/torforzvm.ppt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</a:rPr>
              <a:t>http://[]/vmworkshop/2023/torforzvm/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A7570F7-CD20-41B8-930A-FB41DE0A4982}" type="slidenum">
              <a:t>55</a:t>
            </a:fld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11B5BD1-E14E-4E64-8A6E-01BCB5FF42D2}" type="slidenum">
              <a:t>56</a:t>
            </a:fld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Building Tor from Source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/>
          </p:nvPr>
        </p:nvSpPr>
        <p:spPr>
          <a:xfrm>
            <a:off x="1371600" y="1590480"/>
            <a:ext cx="102103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If you’re not using the source code, then ‘open source’ might not really be part of your supply chain.”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package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-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version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.tar.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zz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package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-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version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.tar.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zz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.asc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  (or 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.sig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.sign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)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Courier New"/>
              </a:rPr>
              <a:t>https://www.torproject.org/dist/tor-0.4.7.13.tar.gz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3BA989E-9ED3-48EF-A7CF-A00D174E8E34}" type="slidenum">
              <a:t>57</a:t>
            </a:fld>
          </a:p>
        </p:txBody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2363400" y="30132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Getting and Vetting the Source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65" name="" descr=""/>
          <p:cNvPicPr/>
          <p:nvPr/>
        </p:nvPicPr>
        <p:blipFill>
          <a:blip r:embed="rId1"/>
          <a:stretch/>
        </p:blipFill>
        <p:spPr>
          <a:xfrm>
            <a:off x="2514600" y="5448600"/>
            <a:ext cx="2742840" cy="952200"/>
          </a:xfrm>
          <a:prstGeom prst="rect">
            <a:avLst/>
          </a:prstGeom>
          <a:ln w="0">
            <a:noFill/>
          </a:ln>
        </p:spPr>
      </p:pic>
      <p:sp>
        <p:nvSpPr>
          <p:cNvPr id="566" name="PlaceHolder 2"/>
          <p:cNvSpPr>
            <a:spLocks noGrp="1"/>
          </p:cNvSpPr>
          <p:nvPr>
            <p:ph/>
          </p:nvPr>
        </p:nvSpPr>
        <p:spPr>
          <a:xfrm>
            <a:off x="1371600" y="1590840"/>
            <a:ext cx="102103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gpg --verify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package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-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version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.tar.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zz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.asc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Extract the key ID (check the sig, it will fail)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Find that key in the Web-of-Trust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Walk the trust chain; if trusted then add key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Check the signature again (for real)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F9CA7E5-4B9D-4161-924C-BB87EF21E097}" type="slidenum">
              <a:t>58</a:t>
            </a:fld>
          </a:p>
        </p:txBody>
      </p:sp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/>
          </p:nvPr>
        </p:nvSpPr>
        <p:spPr>
          <a:xfrm>
            <a:off x="1371600" y="1590840"/>
            <a:ext cx="102103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Get files, extract key, find in WOT, follow the chain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Do you trust it? If so then add key and re-check src sig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Signing key:   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0x42e86a2a11f48d36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</a:rPr>
              <a:t>https://the.earth.li/~noodles/pathfind.html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Tor project sometimes signs a hash and not the tarball.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 type="title"/>
          </p:nvPr>
        </p:nvSpPr>
        <p:spPr>
          <a:xfrm>
            <a:off x="2363400" y="30132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Getting and Vetting the Source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69" name="" descr=""/>
          <p:cNvPicPr/>
          <p:nvPr/>
        </p:nvPicPr>
        <p:blipFill>
          <a:blip r:embed="rId1"/>
          <a:stretch/>
        </p:blipFill>
        <p:spPr>
          <a:xfrm>
            <a:off x="2286000" y="4114800"/>
            <a:ext cx="8228160" cy="7426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54915117-E792-4CE2-93FA-7854EEE819B1}" type="slidenum">
              <a:t>59</a:t>
            </a:fld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Picture 1" descr=""/>
          <p:cNvPicPr/>
          <p:nvPr/>
        </p:nvPicPr>
        <p:blipFill>
          <a:blip r:embed="rId1"/>
          <a:stretch/>
        </p:blipFill>
        <p:spPr>
          <a:xfrm>
            <a:off x="360" y="4502520"/>
            <a:ext cx="1069560" cy="2355120"/>
          </a:xfrm>
          <a:prstGeom prst="rect">
            <a:avLst/>
          </a:prstGeom>
          <a:ln w="0">
            <a:noFill/>
          </a:ln>
        </p:spPr>
      </p:pic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2336760" y="27468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about:rick 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914400" y="1590480"/>
            <a:ext cx="106675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Unix for 35+ years, Linux since 0.99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VM/SP (et al) since 1981, VMware, Xen, KVM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Passionate about open-source systems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Previous jobs: SSL stack, z/VM, Unix/Linux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Data security: Voltage 2015-2022, now at BAE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95" name="Picture 2" descr=""/>
          <p:cNvPicPr/>
          <p:nvPr/>
        </p:nvPicPr>
        <p:blipFill>
          <a:blip r:embed="rId2"/>
          <a:stretch/>
        </p:blipFill>
        <p:spPr>
          <a:xfrm>
            <a:off x="1483920" y="5640120"/>
            <a:ext cx="1170360" cy="1028160"/>
          </a:xfrm>
          <a:prstGeom prst="rect">
            <a:avLst/>
          </a:prstGeom>
          <a:ln w="0">
            <a:noFill/>
          </a:ln>
        </p:spPr>
      </p:pic>
      <p:pic>
        <p:nvPicPr>
          <p:cNvPr id="396" name="Picture 5" descr=""/>
          <p:cNvPicPr/>
          <p:nvPr/>
        </p:nvPicPr>
        <p:blipFill>
          <a:blip r:embed="rId3"/>
          <a:stretch/>
        </p:blipFill>
        <p:spPr>
          <a:xfrm>
            <a:off x="5739840" y="288000"/>
            <a:ext cx="1008720" cy="1288440"/>
          </a:xfrm>
          <a:prstGeom prst="rect">
            <a:avLst/>
          </a:prstGeom>
          <a:ln w="0">
            <a:noFill/>
          </a:ln>
        </p:spPr>
      </p:pic>
      <p:pic>
        <p:nvPicPr>
          <p:cNvPr id="397" name="Picture 4" descr=""/>
          <p:cNvPicPr/>
          <p:nvPr/>
        </p:nvPicPr>
        <p:blipFill>
          <a:blip r:embed="rId4"/>
          <a:stretch/>
        </p:blipFill>
        <p:spPr>
          <a:xfrm>
            <a:off x="6867720" y="28440"/>
            <a:ext cx="1189440" cy="1122840"/>
          </a:xfrm>
          <a:prstGeom prst="rect">
            <a:avLst/>
          </a:prstGeom>
          <a:ln w="0">
            <a:noFill/>
          </a:ln>
        </p:spPr>
      </p:pic>
      <p:pic>
        <p:nvPicPr>
          <p:cNvPr id="398" name="Picture 3" descr=""/>
          <p:cNvPicPr/>
          <p:nvPr/>
        </p:nvPicPr>
        <p:blipFill>
          <a:blip r:embed="rId5"/>
          <a:stretch/>
        </p:blipFill>
        <p:spPr>
          <a:xfrm>
            <a:off x="8229600" y="139680"/>
            <a:ext cx="1878120" cy="1917720"/>
          </a:xfrm>
          <a:prstGeom prst="rect">
            <a:avLst/>
          </a:prstGeom>
          <a:ln w="0">
            <a:noFill/>
          </a:ln>
        </p:spPr>
      </p:pic>
      <p:pic>
        <p:nvPicPr>
          <p:cNvPr id="399" name="Picture 6" descr=""/>
          <p:cNvPicPr/>
          <p:nvPr/>
        </p:nvPicPr>
        <p:blipFill>
          <a:blip r:embed="rId6"/>
          <a:stretch/>
        </p:blipFill>
        <p:spPr>
          <a:xfrm>
            <a:off x="10549800" y="144000"/>
            <a:ext cx="1522800" cy="2054160"/>
          </a:xfrm>
          <a:prstGeom prst="rect">
            <a:avLst/>
          </a:prstGeom>
          <a:ln w="0">
            <a:noFill/>
          </a:ln>
        </p:spPr>
      </p:pic>
      <p:pic>
        <p:nvPicPr>
          <p:cNvPr id="400" name="Picture 7" descr=""/>
          <p:cNvPicPr/>
          <p:nvPr/>
        </p:nvPicPr>
        <p:blipFill>
          <a:blip r:embed="rId7"/>
          <a:stretch/>
        </p:blipFill>
        <p:spPr>
          <a:xfrm>
            <a:off x="10241640" y="2839320"/>
            <a:ext cx="1428120" cy="1504080"/>
          </a:xfrm>
          <a:prstGeom prst="rect">
            <a:avLst/>
          </a:prstGeom>
          <a:ln w="0">
            <a:noFill/>
          </a:ln>
        </p:spPr>
      </p:pic>
      <p:pic>
        <p:nvPicPr>
          <p:cNvPr id="401" name="Picture 11" descr=""/>
          <p:cNvPicPr/>
          <p:nvPr/>
        </p:nvPicPr>
        <p:blipFill>
          <a:blip r:embed="rId8"/>
          <a:stretch/>
        </p:blipFill>
        <p:spPr>
          <a:xfrm>
            <a:off x="10459080" y="4800600"/>
            <a:ext cx="1428120" cy="753120"/>
          </a:xfrm>
          <a:prstGeom prst="rect">
            <a:avLst/>
          </a:prstGeom>
          <a:ln w="0">
            <a:noFill/>
          </a:ln>
        </p:spPr>
      </p:pic>
      <p:pic>
        <p:nvPicPr>
          <p:cNvPr id="402" name="Picture 9" descr=""/>
          <p:cNvPicPr/>
          <p:nvPr/>
        </p:nvPicPr>
        <p:blipFill>
          <a:blip r:embed="rId9"/>
          <a:stretch/>
        </p:blipFill>
        <p:spPr>
          <a:xfrm>
            <a:off x="10321560" y="5732280"/>
            <a:ext cx="1337040" cy="668520"/>
          </a:xfrm>
          <a:prstGeom prst="rect">
            <a:avLst/>
          </a:prstGeom>
          <a:ln w="0">
            <a:noFill/>
          </a:ln>
        </p:spPr>
      </p:pic>
      <p:pic>
        <p:nvPicPr>
          <p:cNvPr id="403" name="" descr=""/>
          <p:cNvPicPr/>
          <p:nvPr/>
        </p:nvPicPr>
        <p:blipFill>
          <a:blip r:embed="rId10"/>
          <a:stretch/>
        </p:blipFill>
        <p:spPr>
          <a:xfrm>
            <a:off x="8229600" y="5257800"/>
            <a:ext cx="1904760" cy="2854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CD88E1B-196B-4486-B53E-F55E7B9D1749}" type="slidenum">
              <a:t>6</a:t>
            </a:fld>
          </a:p>
        </p:txBody>
      </p:sp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2363400" y="30132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Getting and Vetting the Source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71" name="" descr=""/>
          <p:cNvPicPr/>
          <p:nvPr/>
        </p:nvPicPr>
        <p:blipFill>
          <a:blip r:embed="rId1"/>
          <a:stretch/>
        </p:blipFill>
        <p:spPr>
          <a:xfrm>
            <a:off x="5486400" y="1443960"/>
            <a:ext cx="6372000" cy="5212080"/>
          </a:xfrm>
          <a:prstGeom prst="rect">
            <a:avLst/>
          </a:prstGeom>
          <a:ln w="0">
            <a:noFill/>
          </a:ln>
        </p:spPr>
      </p:pic>
      <p:sp>
        <p:nvSpPr>
          <p:cNvPr id="572" name="PlaceHolder 2"/>
          <p:cNvSpPr>
            <a:spLocks noGrp="1"/>
          </p:cNvSpPr>
          <p:nvPr>
            <p:ph/>
          </p:nvPr>
        </p:nvSpPr>
        <p:spPr>
          <a:xfrm>
            <a:off x="1371600" y="1591200"/>
            <a:ext cx="411480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Multiple “paths” </a:t>
            </a: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between the keys </a:t>
            </a: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provide more </a:t>
            </a: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assurance.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9B9502B-D820-4AD5-B261-3B37DEF8EBEE}" type="slidenum">
              <a:t>60</a:t>
            </a:fld>
          </a:p>
        </p:txBody>
      </p:sp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/>
          </p:nvPr>
        </p:nvSpPr>
        <p:spPr>
          <a:xfrm>
            <a:off x="1371600" y="1591200"/>
            <a:ext cx="102103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tar xzf tor-0.4.7.13.tar.gz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  (then  ‘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cd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’)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./configure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optional   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--prefix=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make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make install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make clean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or   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</a:rPr>
              <a:t>make distclean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74" name="" descr=""/>
          <p:cNvPicPr/>
          <p:nvPr/>
        </p:nvPicPr>
        <p:blipFill>
          <a:blip r:embed="rId1"/>
          <a:stretch/>
        </p:blipFill>
        <p:spPr>
          <a:xfrm>
            <a:off x="9958320" y="365760"/>
            <a:ext cx="1837800" cy="1218960"/>
          </a:xfrm>
          <a:prstGeom prst="rect">
            <a:avLst/>
          </a:prstGeom>
          <a:ln w="0">
            <a:noFill/>
          </a:ln>
        </p:spPr>
      </p:pic>
      <p:sp>
        <p:nvSpPr>
          <p:cNvPr id="575" name="PlaceHolder 2"/>
          <p:cNvSpPr>
            <a:spLocks noGrp="1"/>
          </p:cNvSpPr>
          <p:nvPr>
            <p:ph type="title"/>
          </p:nvPr>
        </p:nvSpPr>
        <p:spPr>
          <a:xfrm>
            <a:off x="2363400" y="30132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Explode, Config, “just make”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76" name="" descr=""/>
          <p:cNvPicPr/>
          <p:nvPr/>
        </p:nvPicPr>
        <p:blipFill>
          <a:blip r:embed="rId2"/>
          <a:stretch/>
        </p:blipFill>
        <p:spPr>
          <a:xfrm>
            <a:off x="10058400" y="2743200"/>
            <a:ext cx="2133360" cy="1952280"/>
          </a:xfrm>
          <a:prstGeom prst="rect">
            <a:avLst/>
          </a:prstGeom>
          <a:ln w="0">
            <a:noFill/>
          </a:ln>
        </p:spPr>
      </p:pic>
      <p:sp>
        <p:nvSpPr>
          <p:cNvPr id="577" name="PlaceHolder 3"/>
          <p:cNvSpPr>
            <a:spLocks noGrp="1"/>
          </p:cNvSpPr>
          <p:nvPr>
            <p:ph/>
          </p:nvPr>
        </p:nvSpPr>
        <p:spPr>
          <a:xfrm>
            <a:off x="1371600" y="5304240"/>
            <a:ext cx="4114800" cy="639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(or use Chicory)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A2FBBCD-9E57-46FF-BCB5-6C32A11075E0}" type="slidenum">
              <a:t>61</a:t>
            </a:fld>
          </a:p>
        </p:txBody>
      </p:sp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9DD508D-E163-44EF-B874-1D58134D5D47}" type="slidenum">
              <a:t>62</a:t>
            </a:fld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" descr=""/>
          <p:cNvPicPr/>
          <p:nvPr/>
        </p:nvPicPr>
        <p:blipFill>
          <a:blip r:embed="rId1"/>
          <a:stretch/>
        </p:blipFill>
        <p:spPr>
          <a:xfrm>
            <a:off x="2122560" y="1371600"/>
            <a:ext cx="7935840" cy="410112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3B84590-BDF2-49BC-8217-0796ABCE16B0}" type="slidenum">
              <a:t>7</a:t>
            </a:fld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/>
          </p:nvPr>
        </p:nvSpPr>
        <p:spPr>
          <a:xfrm>
            <a:off x="609840" y="159084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What exactly is Tor?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Some History, a little How-To, and stories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Tor client proxy, tor “server”, and hidden services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What can Tor do for z/VM?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Look outside the box (or maybe “think outside the box”)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Leverage Tor “Hidden Services” (HS) for z/VM TCP/IP  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06" name="" descr=""/>
          <p:cNvPicPr/>
          <p:nvPr/>
        </p:nvPicPr>
        <p:blipFill>
          <a:blip r:embed="rId1"/>
          <a:stretch/>
        </p:blipFill>
        <p:spPr>
          <a:xfrm>
            <a:off x="7543800" y="320760"/>
            <a:ext cx="3166560" cy="1965240"/>
          </a:xfrm>
          <a:prstGeom prst="rect">
            <a:avLst/>
          </a:prstGeom>
          <a:ln w="0">
            <a:noFill/>
          </a:ln>
        </p:spPr>
      </p:pic>
      <p:sp>
        <p:nvSpPr>
          <p:cNvPr id="407" name="PlaceHolder 2"/>
          <p:cNvSpPr>
            <a:spLocks noGrp="1"/>
          </p:cNvSpPr>
          <p:nvPr>
            <p:ph type="title"/>
          </p:nvPr>
        </p:nvSpPr>
        <p:spPr>
          <a:xfrm>
            <a:off x="2390040" y="327960"/>
            <a:ext cx="932184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4f6228"/>
                </a:solidFill>
                <a:latin typeface="Calibri"/>
              </a:rPr>
              <a:t>Tunneling into Tor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4970053-E443-4F8F-A9C5-748565B0115D}" type="slidenum">
              <a:t>8</a:t>
            </a:fld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VM Workshop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513BB77-815C-49CC-9DFC-0A29CAFF4CC3}" type="slidenum">
              <a:t>9</a:t>
            </a:fld>
          </a:p>
        </p:txBody>
      </p:sp>
    </p:spTree>
  </p:cSld>
</p:sld>
</file>

<file path=ppt/theme/theme1.xml><?xml version="1.0" encoding="utf-8"?>
<a:theme xmlns:a="http://schemas.openxmlformats.org/drawingml/2006/main" name="VM Workshop Layou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VM Workshop Layou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VM Workshop Layou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VM Workshop Layou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VM Workshop Layou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VM Workshop Layou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VM Workshop Layou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VM Workshop Layou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VM Workshop Layou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5606</TotalTime>
  <Application>LibreOffice/7.5.2.1$Linux_X86_64 LibreOffice_project/50$Build-1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2023-03-16T13:32:27Z</dcterms:created>
  <dc:creator/>
  <dc:description/>
  <dc:language>en-US</dc:language>
  <cp:lastModifiedBy/>
  <cp:lastPrinted>2023-04-12T16:10:25Z</cp:lastPrinted>
  <dcterms:modified xsi:type="dcterms:W3CDTF">2023-04-21T11:07:30Z</dcterms:modified>
  <cp:revision>146</cp:revision>
  <dc:subject/>
  <dc:title>z/VM with Tor Hidden Services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0x01010055DEA501719A6040A2B38F17256D7D44</vt:lpwstr>
  </property>
  <property fmtid="{D5CDD505-2E9C-101B-9397-08002B2CF9AE}" pid="3" name="Notes">
    <vt:r8>1</vt:r8>
  </property>
  <property fmtid="{D5CDD505-2E9C-101B-9397-08002B2CF9AE}" pid="4" name="PresentationFormat">
    <vt:lpwstr>Widescreen</vt:lpwstr>
  </property>
  <property fmtid="{D5CDD505-2E9C-101B-9397-08002B2CF9AE}" pid="5" name="Slides">
    <vt:r8>9</vt:r8>
  </property>
</Properties>
</file>